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3"/>
  </p:sldMasterIdLst>
  <p:notesMasterIdLst>
    <p:notesMasterId r:id="rId25"/>
  </p:notesMasterIdLst>
  <p:sldIdLst>
    <p:sldId id="426" r:id="rId4"/>
    <p:sldId id="348" r:id="rId5"/>
    <p:sldId id="368" r:id="rId6"/>
    <p:sldId id="370" r:id="rId7"/>
    <p:sldId id="369" r:id="rId8"/>
    <p:sldId id="410" r:id="rId9"/>
    <p:sldId id="595" r:id="rId10"/>
    <p:sldId id="596" r:id="rId11"/>
    <p:sldId id="753" r:id="rId12"/>
    <p:sldId id="693" r:id="rId13"/>
    <p:sldId id="694" r:id="rId14"/>
    <p:sldId id="741" r:id="rId15"/>
    <p:sldId id="742" r:id="rId16"/>
    <p:sldId id="411" r:id="rId17"/>
    <p:sldId id="402" r:id="rId18"/>
    <p:sldId id="401" r:id="rId19"/>
    <p:sldId id="378" r:id="rId20"/>
    <p:sldId id="537" r:id="rId21"/>
    <p:sldId id="412" r:id="rId22"/>
    <p:sldId id="473" r:id="rId23"/>
    <p:sldId id="460"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7806E27-D6B6-4586-A2CB-5C630EE58438}">
          <p14:sldIdLst/>
        </p14:section>
        <p14:section name="封面" id="{2D7A4D0A-0FBC-4A25-8E24-8627AD7A176E}">
          <p14:sldIdLst>
            <p14:sldId id="426"/>
          </p14:sldIdLst>
        </p14:section>
        <p14:section name="目录" id="{4308D41B-014A-46D5-BAD9-E5674B1D9198}">
          <p14:sldIdLst>
            <p14:sldId id="348"/>
          </p14:sldIdLst>
        </p14:section>
        <p14:section name="章节" id="{6F88EB3A-45D9-49E2-A24A-4993D59515CA}">
          <p14:sldIdLst>
            <p14:sldId id="368"/>
          </p14:sldIdLst>
        </p14:section>
        <p14:section name="内容" id="{FFCD4E9C-A3D4-4E59-A438-CCC08E1731F8}">
          <p14:sldIdLst>
            <p14:sldId id="369"/>
            <p14:sldId id="410"/>
            <p14:sldId id="595"/>
            <p14:sldId id="596"/>
            <p14:sldId id="693"/>
            <p14:sldId id="694"/>
            <p14:sldId id="741"/>
            <p14:sldId id="742"/>
            <p14:sldId id="411"/>
            <p14:sldId id="402"/>
            <p14:sldId id="401"/>
            <p14:sldId id="378"/>
            <p14:sldId id="412"/>
            <p14:sldId id="473"/>
            <p14:sldId id="370"/>
            <p14:sldId id="537"/>
            <p14:sldId id="753"/>
          </p14:sldIdLst>
        </p14:section>
        <p14:section name="结尾" id="{45EA84B9-885F-42DB-B030-DD07A379B601}">
          <p14:sldIdLst>
            <p14:sldId id="4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FC6"/>
    <a:srgbClr val="2991EF"/>
    <a:srgbClr val="062846"/>
    <a:srgbClr val="072E51"/>
    <a:srgbClr val="062C4E"/>
    <a:srgbClr val="083763"/>
    <a:srgbClr val="296AB2"/>
    <a:srgbClr val="1A1B28"/>
    <a:srgbClr val="0BD0D9"/>
    <a:srgbClr val="A4A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9" autoAdjust="0"/>
    <p:restoredTop sz="93750" autoAdjust="0"/>
  </p:normalViewPr>
  <p:slideViewPr>
    <p:cSldViewPr snapToGrid="0">
      <p:cViewPr varScale="1">
        <p:scale>
          <a:sx n="65" d="100"/>
          <a:sy n="65" d="100"/>
        </p:scale>
        <p:origin x="1122" y="48"/>
      </p:cViewPr>
      <p:guideLst/>
    </p:cSldViewPr>
  </p:slideViewPr>
  <p:notesTextViewPr>
    <p:cViewPr>
      <p:scale>
        <a:sx n="1" d="1"/>
        <a:sy n="1" d="1"/>
      </p:scale>
      <p:origin x="0" y="0"/>
    </p:cViewPr>
  </p:notesTextViewPr>
  <p:sorterViewPr>
    <p:cViewPr>
      <p:scale>
        <a:sx n="50" d="100"/>
        <a:sy n="50" d="100"/>
      </p:scale>
      <p:origin x="0" y="-3066"/>
    </p:cViewPr>
  </p:sorterViewPr>
  <p:notesViewPr>
    <p:cSldViewPr snapToGrid="0">
      <p:cViewPr varScale="1">
        <p:scale>
          <a:sx n="49" d="100"/>
          <a:sy n="49"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F483D-1D32-43F7-ABB0-3FA3483F78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804AD-B607-4089-B437-30B92BA9C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8" name="矩形 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10" name="圆角矩形 9"/>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32" name="日期占位符 31"/>
          <p:cNvSpPr>
            <a:spLocks noGrp="1"/>
          </p:cNvSpPr>
          <p:nvPr userDrawn="1">
            <p:ph type="dt" sz="half" idx="10"/>
          </p:nvPr>
        </p:nvSpPr>
        <p:spPr>
          <a:xfrm>
            <a:off x="838200" y="6369050"/>
            <a:ext cx="2743200" cy="365125"/>
          </a:xfrm>
        </p:spPr>
        <p:txBody>
          <a:bodyPr/>
          <a:lstStyle/>
          <a:p>
            <a:fld id="{217EEA24-993B-4529-A901-1698AD0F7283}" type="datetimeFigureOut">
              <a:rPr lang="zh-CN" altLang="en-US" smtClean="0"/>
            </a:fld>
            <a:endParaRPr lang="zh-CN" altLang="en-US"/>
          </a:p>
        </p:txBody>
      </p:sp>
      <p:sp>
        <p:nvSpPr>
          <p:cNvPr id="33" name="页脚占位符 32"/>
          <p:cNvSpPr>
            <a:spLocks noGrp="1"/>
          </p:cNvSpPr>
          <p:nvPr userDrawn="1">
            <p:ph type="ftr" sz="quarter" idx="11"/>
          </p:nvPr>
        </p:nvSpPr>
        <p:spPr>
          <a:xfrm>
            <a:off x="4038600" y="6369050"/>
            <a:ext cx="4114800" cy="365125"/>
          </a:xfrm>
        </p:spPr>
        <p:txBody>
          <a:bodyPr/>
          <a:lstStyle/>
          <a:p>
            <a:endParaRPr lang="zh-CN" altLang="en-US"/>
          </a:p>
        </p:txBody>
      </p:sp>
      <p:sp>
        <p:nvSpPr>
          <p:cNvPr id="34" name="灯片编号占位符 33"/>
          <p:cNvSpPr>
            <a:spLocks noGrp="1"/>
          </p:cNvSpPr>
          <p:nvPr userDrawn="1">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
        <p:nvSpPr>
          <p:cNvPr id="37" name="标题 1"/>
          <p:cNvSpPr>
            <a:spLocks noGrp="1"/>
          </p:cNvSpPr>
          <p:nvPr userDrawn="1">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团队介绍页1">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35819"/>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2704450" y="2917624"/>
            <a:ext cx="2344738" cy="3703519"/>
          </a:xfrm>
        </p:spPr>
        <p:txBody>
          <a:bodyPr/>
          <a:lstStyle/>
          <a:p>
            <a:endParaRPr lang="zh-CN" altLang="en-US"/>
          </a:p>
        </p:txBody>
      </p:sp>
      <p:sp>
        <p:nvSpPr>
          <p:cNvPr id="19" name="图片占位符 2"/>
          <p:cNvSpPr>
            <a:spLocks noGrp="1"/>
          </p:cNvSpPr>
          <p:nvPr>
            <p:ph type="pic" sz="quarter" idx="14"/>
          </p:nvPr>
        </p:nvSpPr>
        <p:spPr>
          <a:xfrm>
            <a:off x="7421331" y="1130300"/>
            <a:ext cx="3407031" cy="5495245"/>
          </a:xfrm>
        </p:spPr>
        <p:txBody>
          <a:bodyPr/>
          <a:lstStyle/>
          <a:p>
            <a:endParaRPr lang="zh-CN" altLang="en-US"/>
          </a:p>
        </p:txBody>
      </p:sp>
      <p:sp>
        <p:nvSpPr>
          <p:cNvPr id="26" name="图片占位符 2"/>
          <p:cNvSpPr>
            <a:spLocks noGrp="1"/>
          </p:cNvSpPr>
          <p:nvPr>
            <p:ph type="pic" sz="quarter" idx="15"/>
          </p:nvPr>
        </p:nvSpPr>
        <p:spPr>
          <a:xfrm>
            <a:off x="3898249" y="2917624"/>
            <a:ext cx="2344738" cy="3703519"/>
          </a:xfrm>
        </p:spPr>
        <p:txBody>
          <a:bodyPr/>
          <a:lstStyle/>
          <a:p>
            <a:endParaRPr lang="zh-CN" altLang="en-US"/>
          </a:p>
        </p:txBody>
      </p:sp>
      <p:sp>
        <p:nvSpPr>
          <p:cNvPr id="27" name="图片占位符 2"/>
          <p:cNvSpPr>
            <a:spLocks noGrp="1"/>
          </p:cNvSpPr>
          <p:nvPr>
            <p:ph type="pic" sz="quarter" idx="16"/>
          </p:nvPr>
        </p:nvSpPr>
        <p:spPr>
          <a:xfrm>
            <a:off x="5092048" y="2917624"/>
            <a:ext cx="2344738" cy="3703519"/>
          </a:xfrm>
        </p:spPr>
        <p:txBody>
          <a:bodyPr/>
          <a:lstStyle/>
          <a:p>
            <a:endParaRPr lang="zh-CN" altLang="en-US"/>
          </a:p>
        </p:txBody>
      </p:sp>
      <p:sp>
        <p:nvSpPr>
          <p:cNvPr id="28" name="图片占位符 2"/>
          <p:cNvSpPr>
            <a:spLocks noGrp="1"/>
          </p:cNvSpPr>
          <p:nvPr>
            <p:ph type="pic" sz="quarter" idx="17"/>
          </p:nvPr>
        </p:nvSpPr>
        <p:spPr>
          <a:xfrm>
            <a:off x="6273148" y="2917624"/>
            <a:ext cx="2344738" cy="3703519"/>
          </a:xfrm>
        </p:spPr>
        <p:txBody>
          <a:bodyPr/>
          <a:lstStyle/>
          <a:p>
            <a:endParaRPr lang="zh-CN" altLang="en-US"/>
          </a:p>
        </p:txBody>
      </p:sp>
      <p:sp>
        <p:nvSpPr>
          <p:cNvPr id="29" name="图片占位符 2"/>
          <p:cNvSpPr>
            <a:spLocks noGrp="1"/>
          </p:cNvSpPr>
          <p:nvPr>
            <p:ph type="pic" sz="quarter" idx="18"/>
          </p:nvPr>
        </p:nvSpPr>
        <p:spPr>
          <a:xfrm>
            <a:off x="7424365" y="2917624"/>
            <a:ext cx="2344738" cy="3703519"/>
          </a:xfrm>
        </p:spPr>
        <p:txBody>
          <a:bodyPr/>
          <a:lstStyle/>
          <a:p>
            <a:endParaRPr lang="zh-CN" altLang="en-US"/>
          </a:p>
        </p:txBody>
      </p:sp>
      <p:sp>
        <p:nvSpPr>
          <p:cNvPr id="36" name="图片占位符 2"/>
          <p:cNvSpPr>
            <a:spLocks noGrp="1"/>
          </p:cNvSpPr>
          <p:nvPr>
            <p:ph type="pic" sz="quarter" idx="19"/>
          </p:nvPr>
        </p:nvSpPr>
        <p:spPr>
          <a:xfrm>
            <a:off x="5944019" y="1130300"/>
            <a:ext cx="3407031" cy="5495245"/>
          </a:xfrm>
        </p:spPr>
        <p:txBody>
          <a:bodyPr/>
          <a:lstStyle/>
          <a:p>
            <a:endParaRPr lang="zh-CN" altLang="en-US"/>
          </a:p>
        </p:txBody>
      </p:sp>
      <p:sp>
        <p:nvSpPr>
          <p:cNvPr id="38" name="图片占位符 2"/>
          <p:cNvSpPr>
            <a:spLocks noGrp="1"/>
          </p:cNvSpPr>
          <p:nvPr>
            <p:ph type="pic" sz="quarter" idx="20"/>
          </p:nvPr>
        </p:nvSpPr>
        <p:spPr>
          <a:xfrm>
            <a:off x="4025900" y="1130300"/>
            <a:ext cx="3407031" cy="5495245"/>
          </a:xfrm>
        </p:spPr>
        <p:txBody>
          <a:bodyPr/>
          <a:lstStyle/>
          <a:p>
            <a:endParaRPr lang="zh-CN" altLang="en-US"/>
          </a:p>
        </p:txBody>
      </p:sp>
      <p:sp>
        <p:nvSpPr>
          <p:cNvPr id="41" name="图片占位符 2"/>
          <p:cNvSpPr>
            <a:spLocks noGrp="1"/>
          </p:cNvSpPr>
          <p:nvPr>
            <p:ph type="pic" sz="quarter" idx="21"/>
          </p:nvPr>
        </p:nvSpPr>
        <p:spPr>
          <a:xfrm>
            <a:off x="2536987" y="1130300"/>
            <a:ext cx="3407031" cy="5495245"/>
          </a:xfrm>
        </p:spPr>
        <p:txBody>
          <a:bodyPr/>
          <a:lstStyle/>
          <a:p>
            <a:endParaRPr lang="zh-CN" altLang="en-US"/>
          </a:p>
        </p:txBody>
      </p:sp>
      <p:sp>
        <p:nvSpPr>
          <p:cNvPr id="42" name="图片占位符 2"/>
          <p:cNvSpPr>
            <a:spLocks noGrp="1"/>
          </p:cNvSpPr>
          <p:nvPr>
            <p:ph type="pic" sz="quarter" idx="22"/>
          </p:nvPr>
        </p:nvSpPr>
        <p:spPr>
          <a:xfrm>
            <a:off x="880756" y="1154684"/>
            <a:ext cx="3407031" cy="5495245"/>
          </a:xfrm>
        </p:spPr>
        <p:txBody>
          <a:bodyPr/>
          <a:lstStyle/>
          <a:p>
            <a:endParaRPr lang="zh-CN" altLang="en-US"/>
          </a:p>
        </p:txBody>
      </p:sp>
      <p:sp>
        <p:nvSpPr>
          <p:cNvPr id="30" name="矩形 29"/>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4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团队介绍页2">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1" name="文本框 30"/>
          <p:cNvSpPr txBox="1"/>
          <p:nvPr userDrawn="1"/>
        </p:nvSpPr>
        <p:spPr>
          <a:xfrm>
            <a:off x="393700" y="6647051"/>
            <a:ext cx="1673840" cy="292388"/>
          </a:xfrm>
          <a:prstGeom prst="rect">
            <a:avLst/>
          </a:prstGeom>
          <a:noFill/>
        </p:spPr>
        <p:txBody>
          <a:bodyPr wrap="square" rtlCol="0">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5" name="灯片编号占位符 35"/>
          <p:cNvSpPr txBox="1"/>
          <p:nvPr userDrawn="1"/>
        </p:nvSpPr>
        <p:spPr>
          <a:xfrm>
            <a:off x="11180208" y="6598790"/>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图片占位符 46"/>
          <p:cNvSpPr>
            <a:spLocks noGrp="1"/>
          </p:cNvSpPr>
          <p:nvPr>
            <p:ph type="pic" sz="quarter" idx="14"/>
          </p:nvPr>
        </p:nvSpPr>
        <p:spPr>
          <a:xfrm>
            <a:off x="5296127" y="2066505"/>
            <a:ext cx="1637846" cy="2404759"/>
          </a:xfrm>
          <a:custGeom>
            <a:avLst/>
            <a:gdLst>
              <a:gd name="connsiteX0" fmla="*/ 0 w 1637846"/>
              <a:gd name="connsiteY0" fmla="*/ 0 h 2404759"/>
              <a:gd name="connsiteX1" fmla="*/ 1637846 w 1637846"/>
              <a:gd name="connsiteY1" fmla="*/ 0 h 2404759"/>
              <a:gd name="connsiteX2" fmla="*/ 1637846 w 1637846"/>
              <a:gd name="connsiteY2" fmla="*/ 1896730 h 2404759"/>
              <a:gd name="connsiteX3" fmla="*/ 1542746 w 1637846"/>
              <a:gd name="connsiteY3" fmla="*/ 2053560 h 2404759"/>
              <a:gd name="connsiteX4" fmla="*/ 1266578 w 1637846"/>
              <a:gd name="connsiteY4" fmla="*/ 2392980 h 2404759"/>
              <a:gd name="connsiteX5" fmla="*/ 631213 w 1637846"/>
              <a:gd name="connsiteY5" fmla="*/ 2257353 h 2404759"/>
              <a:gd name="connsiteX6" fmla="*/ 16723 w 1637846"/>
              <a:gd name="connsiteY6" fmla="*/ 2153338 h 2404759"/>
              <a:gd name="connsiteX7" fmla="*/ 0 w 1637846"/>
              <a:gd name="connsiteY7" fmla="*/ 2145748 h 24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846" h="2404759">
                <a:moveTo>
                  <a:pt x="0" y="0"/>
                </a:moveTo>
                <a:lnTo>
                  <a:pt x="1637846" y="0"/>
                </a:lnTo>
                <a:lnTo>
                  <a:pt x="1637846" y="1896730"/>
                </a:lnTo>
                <a:lnTo>
                  <a:pt x="1542746" y="2053560"/>
                </a:lnTo>
                <a:cubicBezTo>
                  <a:pt x="1452102" y="2212615"/>
                  <a:pt x="1377704" y="2354364"/>
                  <a:pt x="1266578" y="2392980"/>
                </a:cubicBezTo>
                <a:cubicBezTo>
                  <a:pt x="1118410" y="2444468"/>
                  <a:pt x="906203" y="2313864"/>
                  <a:pt x="631213" y="2257353"/>
                </a:cubicBezTo>
                <a:cubicBezTo>
                  <a:pt x="424971" y="2214028"/>
                  <a:pt x="183412" y="2212380"/>
                  <a:pt x="16723" y="2153338"/>
                </a:cubicBezTo>
                <a:lnTo>
                  <a:pt x="0" y="2145748"/>
                </a:lnTo>
                <a:close/>
              </a:path>
            </a:pathLst>
          </a:custGeom>
        </p:spPr>
        <p:txBody>
          <a:bodyPr wrap="square">
            <a:noAutofit/>
          </a:bodyPr>
          <a:lstStyle/>
          <a:p>
            <a:endParaRPr lang="zh-CN" altLang="en-US"/>
          </a:p>
        </p:txBody>
      </p:sp>
      <p:sp>
        <p:nvSpPr>
          <p:cNvPr id="42" name="Freeform 9"/>
          <p:cNvSpPr/>
          <p:nvPr userDrawn="1"/>
        </p:nvSpPr>
        <p:spPr bwMode="auto">
          <a:xfrm rot="14269381">
            <a:off x="1677477" y="2639039"/>
            <a:ext cx="2297975" cy="1779846"/>
          </a:xfrm>
          <a:custGeom>
            <a:avLst/>
            <a:gdLst>
              <a:gd name="T0" fmla="*/ 1541 w 1881"/>
              <a:gd name="T1" fmla="*/ 262 h 1456"/>
              <a:gd name="T2" fmla="*/ 1875 w 1881"/>
              <a:gd name="T3" fmla="*/ 847 h 1456"/>
              <a:gd name="T4" fmla="*/ 1515 w 1881"/>
              <a:gd name="T5" fmla="*/ 1348 h 1456"/>
              <a:gd name="T6" fmla="*/ 919 w 1881"/>
              <a:gd name="T7" fmla="*/ 1418 h 1456"/>
              <a:gd name="T8" fmla="*/ 322 w 1881"/>
              <a:gd name="T9" fmla="*/ 1367 h 1456"/>
              <a:gd name="T10" fmla="*/ 5 w 1881"/>
              <a:gd name="T11" fmla="*/ 858 h 1456"/>
              <a:gd name="T12" fmla="*/ 342 w 1881"/>
              <a:gd name="T13" fmla="*/ 290 h 1456"/>
              <a:gd name="T14" fmla="*/ 931 w 1881"/>
              <a:gd name="T15" fmla="*/ 7 h 1456"/>
              <a:gd name="T16" fmla="*/ 1541 w 1881"/>
              <a:gd name="T17" fmla="*/ 262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1" h="1456">
                <a:moveTo>
                  <a:pt x="1541" y="262"/>
                </a:moveTo>
                <a:cubicBezTo>
                  <a:pt x="1726" y="421"/>
                  <a:pt x="1881" y="637"/>
                  <a:pt x="1875" y="847"/>
                </a:cubicBezTo>
                <a:cubicBezTo>
                  <a:pt x="1868" y="1056"/>
                  <a:pt x="1700" y="1259"/>
                  <a:pt x="1515" y="1348"/>
                </a:cubicBezTo>
                <a:cubicBezTo>
                  <a:pt x="1330" y="1437"/>
                  <a:pt x="1127" y="1413"/>
                  <a:pt x="919" y="1418"/>
                </a:cubicBezTo>
                <a:cubicBezTo>
                  <a:pt x="712" y="1423"/>
                  <a:pt x="500" y="1456"/>
                  <a:pt x="322" y="1367"/>
                </a:cubicBezTo>
                <a:cubicBezTo>
                  <a:pt x="144" y="1277"/>
                  <a:pt x="0" y="1065"/>
                  <a:pt x="5" y="858"/>
                </a:cubicBezTo>
                <a:cubicBezTo>
                  <a:pt x="10" y="651"/>
                  <a:pt x="164" y="449"/>
                  <a:pt x="342" y="290"/>
                </a:cubicBezTo>
                <a:cubicBezTo>
                  <a:pt x="520" y="131"/>
                  <a:pt x="722" y="14"/>
                  <a:pt x="931" y="7"/>
                </a:cubicBezTo>
                <a:cubicBezTo>
                  <a:pt x="1140" y="0"/>
                  <a:pt x="1356" y="103"/>
                  <a:pt x="1541" y="26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图片占位符 43"/>
          <p:cNvSpPr>
            <a:spLocks noGrp="1"/>
          </p:cNvSpPr>
          <p:nvPr>
            <p:ph type="pic" sz="quarter" idx="13"/>
          </p:nvPr>
        </p:nvSpPr>
        <p:spPr>
          <a:xfrm>
            <a:off x="2067540" y="2073700"/>
            <a:ext cx="1555948" cy="2418605"/>
          </a:xfrm>
          <a:custGeom>
            <a:avLst/>
            <a:gdLst>
              <a:gd name="connsiteX0" fmla="*/ 0 w 1754326"/>
              <a:gd name="connsiteY0" fmla="*/ 0 h 2726969"/>
              <a:gd name="connsiteX1" fmla="*/ 1754326 w 1754326"/>
              <a:gd name="connsiteY1" fmla="*/ 0 h 2726969"/>
              <a:gd name="connsiteX2" fmla="*/ 1754326 w 1754326"/>
              <a:gd name="connsiteY2" fmla="*/ 2580106 h 2726969"/>
              <a:gd name="connsiteX3" fmla="*/ 1753865 w 1754326"/>
              <a:gd name="connsiteY3" fmla="*/ 2580517 h 2726969"/>
              <a:gd name="connsiteX4" fmla="*/ 1687697 w 1754326"/>
              <a:gd name="connsiteY4" fmla="*/ 2626099 h 2726969"/>
              <a:gd name="connsiteX5" fmla="*/ 777876 w 1754326"/>
              <a:gd name="connsiteY5" fmla="*/ 2650102 h 2726969"/>
              <a:gd name="connsiteX6" fmla="*/ 15681 w 1754326"/>
              <a:gd name="connsiteY6" fmla="*/ 2171120 h 2726969"/>
              <a:gd name="connsiteX7" fmla="*/ 0 w 1754326"/>
              <a:gd name="connsiteY7" fmla="*/ 2144402 h 27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4326" h="2726969">
                <a:moveTo>
                  <a:pt x="0" y="0"/>
                </a:moveTo>
                <a:lnTo>
                  <a:pt x="1754326" y="0"/>
                </a:lnTo>
                <a:lnTo>
                  <a:pt x="1754326" y="2580106"/>
                </a:lnTo>
                <a:lnTo>
                  <a:pt x="1753865" y="2580517"/>
                </a:lnTo>
                <a:cubicBezTo>
                  <a:pt x="1732753" y="2597145"/>
                  <a:pt x="1710680" y="2612402"/>
                  <a:pt x="1687697" y="2626099"/>
                </a:cubicBezTo>
                <a:cubicBezTo>
                  <a:pt x="1442546" y="2772204"/>
                  <a:pt x="1093932" y="2740924"/>
                  <a:pt x="777876" y="2650102"/>
                </a:cubicBezTo>
                <a:cubicBezTo>
                  <a:pt x="461820" y="2559280"/>
                  <a:pt x="177156" y="2409650"/>
                  <a:pt x="15681" y="2171120"/>
                </a:cubicBezTo>
                <a:lnTo>
                  <a:pt x="0" y="2144402"/>
                </a:lnTo>
                <a:close/>
              </a:path>
            </a:pathLst>
          </a:custGeom>
        </p:spPr>
        <p:txBody>
          <a:bodyPr wrap="square">
            <a:noAutofit/>
          </a:bodyPr>
          <a:lstStyle/>
          <a:p>
            <a:endParaRPr lang="zh-CN" altLang="en-US"/>
          </a:p>
        </p:txBody>
      </p:sp>
      <p:sp>
        <p:nvSpPr>
          <p:cNvPr id="45" name="Freeform 5"/>
          <p:cNvSpPr/>
          <p:nvPr userDrawn="1"/>
        </p:nvSpPr>
        <p:spPr bwMode="auto">
          <a:xfrm>
            <a:off x="5092923" y="2305781"/>
            <a:ext cx="2158555" cy="2186524"/>
          </a:xfrm>
          <a:custGeom>
            <a:avLst/>
            <a:gdLst>
              <a:gd name="T0" fmla="*/ 1396 w 1791"/>
              <a:gd name="T1" fmla="*/ 519 h 1814"/>
              <a:gd name="T2" fmla="*/ 1775 w 1791"/>
              <a:gd name="T3" fmla="*/ 916 h 1814"/>
              <a:gd name="T4" fmla="*/ 1514 w 1791"/>
              <a:gd name="T5" fmla="*/ 1374 h 1814"/>
              <a:gd name="T6" fmla="*/ 1216 w 1791"/>
              <a:gd name="T7" fmla="*/ 1773 h 1814"/>
              <a:gd name="T8" fmla="*/ 710 w 1791"/>
              <a:gd name="T9" fmla="*/ 1665 h 1814"/>
              <a:gd name="T10" fmla="*/ 111 w 1791"/>
              <a:gd name="T11" fmla="*/ 1517 h 1814"/>
              <a:gd name="T12" fmla="*/ 90 w 1791"/>
              <a:gd name="T13" fmla="*/ 912 h 1814"/>
              <a:gd name="T14" fmla="*/ 315 w 1791"/>
              <a:gd name="T15" fmla="*/ 253 h 1814"/>
              <a:gd name="T16" fmla="*/ 901 w 1791"/>
              <a:gd name="T17" fmla="*/ 67 h 1814"/>
              <a:gd name="T18" fmla="*/ 1396 w 1791"/>
              <a:gd name="T19" fmla="*/ 519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1" h="1814">
                <a:moveTo>
                  <a:pt x="1396" y="519"/>
                </a:moveTo>
                <a:cubicBezTo>
                  <a:pt x="1562" y="682"/>
                  <a:pt x="1758" y="785"/>
                  <a:pt x="1775" y="916"/>
                </a:cubicBezTo>
                <a:cubicBezTo>
                  <a:pt x="1791" y="1046"/>
                  <a:pt x="1629" y="1203"/>
                  <a:pt x="1514" y="1374"/>
                </a:cubicBezTo>
                <a:cubicBezTo>
                  <a:pt x="1400" y="1545"/>
                  <a:pt x="1334" y="1732"/>
                  <a:pt x="1216" y="1773"/>
                </a:cubicBezTo>
                <a:cubicBezTo>
                  <a:pt x="1098" y="1814"/>
                  <a:pt x="929" y="1710"/>
                  <a:pt x="710" y="1665"/>
                </a:cubicBezTo>
                <a:cubicBezTo>
                  <a:pt x="491" y="1619"/>
                  <a:pt x="222" y="1632"/>
                  <a:pt x="111" y="1517"/>
                </a:cubicBezTo>
                <a:cubicBezTo>
                  <a:pt x="0" y="1401"/>
                  <a:pt x="47" y="1157"/>
                  <a:pt x="90" y="912"/>
                </a:cubicBezTo>
                <a:cubicBezTo>
                  <a:pt x="133" y="666"/>
                  <a:pt x="171" y="420"/>
                  <a:pt x="315" y="253"/>
                </a:cubicBezTo>
                <a:cubicBezTo>
                  <a:pt x="458" y="87"/>
                  <a:pt x="707" y="0"/>
                  <a:pt x="901" y="67"/>
                </a:cubicBezTo>
                <a:cubicBezTo>
                  <a:pt x="1093" y="135"/>
                  <a:pt x="1229" y="356"/>
                  <a:pt x="1396" y="519"/>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49" name="Freeform 21"/>
          <p:cNvSpPr/>
          <p:nvPr userDrawn="1"/>
        </p:nvSpPr>
        <p:spPr bwMode="auto">
          <a:xfrm flipH="1">
            <a:off x="8232560" y="2319499"/>
            <a:ext cx="2106451" cy="2185486"/>
          </a:xfrm>
          <a:custGeom>
            <a:avLst/>
            <a:gdLst>
              <a:gd name="T0" fmla="*/ 1113 w 1494"/>
              <a:gd name="T1" fmla="*/ 499 h 1682"/>
              <a:gd name="T2" fmla="*/ 1484 w 1494"/>
              <a:gd name="T3" fmla="*/ 1130 h 1682"/>
              <a:gd name="T4" fmla="*/ 1020 w 1494"/>
              <a:gd name="T5" fmla="*/ 1611 h 1682"/>
              <a:gd name="T6" fmla="*/ 387 w 1494"/>
              <a:gd name="T7" fmla="*/ 1498 h 1682"/>
              <a:gd name="T8" fmla="*/ 114 w 1494"/>
              <a:gd name="T9" fmla="*/ 986 h 1682"/>
              <a:gd name="T10" fmla="*/ 84 w 1494"/>
              <a:gd name="T11" fmla="*/ 370 h 1682"/>
              <a:gd name="T12" fmla="*/ 585 w 1494"/>
              <a:gd name="T13" fmla="*/ 27 h 1682"/>
              <a:gd name="T14" fmla="*/ 1113 w 1494"/>
              <a:gd name="T15" fmla="*/ 499 h 1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4" h="1682">
                <a:moveTo>
                  <a:pt x="1113" y="499"/>
                </a:moveTo>
                <a:cubicBezTo>
                  <a:pt x="1293" y="717"/>
                  <a:pt x="1494" y="924"/>
                  <a:pt x="1484" y="1130"/>
                </a:cubicBezTo>
                <a:cubicBezTo>
                  <a:pt x="1474" y="1336"/>
                  <a:pt x="1253" y="1540"/>
                  <a:pt x="1020" y="1611"/>
                </a:cubicBezTo>
                <a:cubicBezTo>
                  <a:pt x="786" y="1682"/>
                  <a:pt x="540" y="1621"/>
                  <a:pt x="387" y="1498"/>
                </a:cubicBezTo>
                <a:cubicBezTo>
                  <a:pt x="234" y="1374"/>
                  <a:pt x="173" y="1188"/>
                  <a:pt x="114" y="986"/>
                </a:cubicBezTo>
                <a:cubicBezTo>
                  <a:pt x="56" y="784"/>
                  <a:pt x="0" y="566"/>
                  <a:pt x="84" y="370"/>
                </a:cubicBezTo>
                <a:cubicBezTo>
                  <a:pt x="169" y="174"/>
                  <a:pt x="394" y="0"/>
                  <a:pt x="585" y="27"/>
                </a:cubicBezTo>
                <a:cubicBezTo>
                  <a:pt x="777" y="54"/>
                  <a:pt x="934" y="282"/>
                  <a:pt x="1113" y="499"/>
                </a:cubicBezTo>
                <a:close/>
              </a:path>
            </a:pathLst>
          </a:custGeom>
          <a:solidFill>
            <a:schemeClr val="accent3"/>
          </a:solidFill>
          <a:ln w="9525">
            <a:noFill/>
            <a:round/>
          </a:ln>
        </p:spPr>
        <p:txBody>
          <a:bodyPr vert="horz" wrap="square" lIns="91440" tIns="45720" rIns="91440" bIns="45720" numCol="1" anchor="t" anchorCtr="0" compatLnSpc="1"/>
          <a:lstStyle/>
          <a:p>
            <a:endParaRPr lang="zh-CN" altLang="en-US"/>
          </a:p>
        </p:txBody>
      </p:sp>
      <p:sp>
        <p:nvSpPr>
          <p:cNvPr id="51" name="图片占位符 50"/>
          <p:cNvSpPr>
            <a:spLocks noGrp="1"/>
          </p:cNvSpPr>
          <p:nvPr>
            <p:ph type="pic" sz="quarter" idx="15"/>
          </p:nvPr>
        </p:nvSpPr>
        <p:spPr>
          <a:xfrm>
            <a:off x="8508546" y="2073700"/>
            <a:ext cx="1463040" cy="2374135"/>
          </a:xfrm>
          <a:custGeom>
            <a:avLst/>
            <a:gdLst>
              <a:gd name="connsiteX0" fmla="*/ 0 w 1463040"/>
              <a:gd name="connsiteY0" fmla="*/ 0 h 2374135"/>
              <a:gd name="connsiteX1" fmla="*/ 1463040 w 1463040"/>
              <a:gd name="connsiteY1" fmla="*/ 0 h 2374135"/>
              <a:gd name="connsiteX2" fmla="*/ 1463040 w 1463040"/>
              <a:gd name="connsiteY2" fmla="*/ 1988468 h 2374135"/>
              <a:gd name="connsiteX3" fmla="*/ 1416758 w 1463040"/>
              <a:gd name="connsiteY3" fmla="*/ 2053095 h 2374135"/>
              <a:gd name="connsiteX4" fmla="*/ 1277306 w 1463040"/>
              <a:gd name="connsiteY4" fmla="*/ 2188104 h 2374135"/>
              <a:gd name="connsiteX5" fmla="*/ 384814 w 1463040"/>
              <a:gd name="connsiteY5" fmla="*/ 2334929 h 2374135"/>
              <a:gd name="connsiteX6" fmla="*/ 76808 w 1463040"/>
              <a:gd name="connsiteY6" fmla="*/ 2194313 h 2374135"/>
              <a:gd name="connsiteX7" fmla="*/ 0 w 1463040"/>
              <a:gd name="connsiteY7" fmla="*/ 2138437 h 23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3040" h="2374135">
                <a:moveTo>
                  <a:pt x="0" y="0"/>
                </a:moveTo>
                <a:lnTo>
                  <a:pt x="1463040" y="0"/>
                </a:lnTo>
                <a:lnTo>
                  <a:pt x="1463040" y="1988468"/>
                </a:lnTo>
                <a:lnTo>
                  <a:pt x="1416758" y="2053095"/>
                </a:lnTo>
                <a:cubicBezTo>
                  <a:pt x="1377059" y="2102510"/>
                  <a:pt x="1331236" y="2147825"/>
                  <a:pt x="1277306" y="2188104"/>
                </a:cubicBezTo>
                <a:cubicBezTo>
                  <a:pt x="1061585" y="2347923"/>
                  <a:pt x="714740" y="2427182"/>
                  <a:pt x="384814" y="2334929"/>
                </a:cubicBezTo>
                <a:cubicBezTo>
                  <a:pt x="277020" y="2304659"/>
                  <a:pt x="171047" y="2255782"/>
                  <a:pt x="76808" y="2194313"/>
                </a:cubicBezTo>
                <a:lnTo>
                  <a:pt x="0" y="2138437"/>
                </a:lnTo>
                <a:close/>
              </a:path>
            </a:pathLst>
          </a:custGeom>
        </p:spPr>
        <p:txBody>
          <a:bodyPr wrap="square">
            <a:noAutofit/>
          </a:bodyPr>
          <a:lstStyle/>
          <a:p>
            <a:endParaRPr lang="zh-CN" altLang="en-US"/>
          </a:p>
        </p:txBody>
      </p:sp>
      <p:cxnSp>
        <p:nvCxnSpPr>
          <p:cNvPr id="53" name="直接连接符 5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一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图片占位符 3"/>
          <p:cNvSpPr>
            <a:spLocks noGrp="1"/>
          </p:cNvSpPr>
          <p:nvPr>
            <p:ph type="pic" sz="quarter" idx="13"/>
          </p:nvPr>
        </p:nvSpPr>
        <p:spPr>
          <a:xfrm>
            <a:off x="897844" y="1762078"/>
            <a:ext cx="6016625" cy="3944937"/>
          </a:xfrm>
          <a:noFill/>
          <a:ln w="38100">
            <a:solidFill>
              <a:schemeClr val="bg1"/>
            </a:solidFill>
          </a:ln>
        </p:spPr>
        <p:txBody>
          <a:bodyPr/>
          <a:lstStyle/>
          <a:p>
            <a:endParaRPr lang="zh-CN" altLang="en-US"/>
          </a:p>
        </p:txBody>
      </p: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3"/>
          </p:nvPr>
        </p:nvSpPr>
        <p:spPr>
          <a:xfrm>
            <a:off x="854304" y="1171356"/>
            <a:ext cx="5321485" cy="2452039"/>
          </a:xfrm>
        </p:spPr>
        <p:txBody>
          <a:bodyPr/>
          <a:lstStyle/>
          <a:p>
            <a:endParaRPr lang="zh-CN" altLang="en-US"/>
          </a:p>
        </p:txBody>
      </p:sp>
      <p:sp>
        <p:nvSpPr>
          <p:cNvPr id="24" name="图片占位符 8"/>
          <p:cNvSpPr>
            <a:spLocks noGrp="1"/>
          </p:cNvSpPr>
          <p:nvPr>
            <p:ph type="pic" sz="quarter" idx="14"/>
          </p:nvPr>
        </p:nvSpPr>
        <p:spPr>
          <a:xfrm>
            <a:off x="6208847" y="3666177"/>
            <a:ext cx="5321485" cy="2452039"/>
          </a:xfrm>
        </p:spPr>
        <p:txBody>
          <a:bodyPr/>
          <a:lstStyle/>
          <a:p>
            <a:endParaRPr lang="zh-CN" altLang="en-US"/>
          </a:p>
        </p:txBody>
      </p:sp>
      <p:sp>
        <p:nvSpPr>
          <p:cNvPr id="19" name="矩形 18"/>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图片占位符 5"/>
          <p:cNvSpPr>
            <a:spLocks noGrp="1"/>
          </p:cNvSpPr>
          <p:nvPr>
            <p:ph type="pic" sz="quarter" idx="14"/>
          </p:nvPr>
        </p:nvSpPr>
        <p:spPr>
          <a:xfrm>
            <a:off x="873354" y="1165432"/>
            <a:ext cx="3553838" cy="2462266"/>
          </a:xfrm>
          <a:ln w="19050">
            <a:solidFill>
              <a:schemeClr val="bg1"/>
            </a:solidFill>
          </a:ln>
        </p:spPr>
        <p:txBody>
          <a:bodyPr/>
          <a:lstStyle/>
          <a:p>
            <a:endParaRPr lang="zh-CN" altLang="en-US"/>
          </a:p>
        </p:txBody>
      </p:sp>
      <p:sp>
        <p:nvSpPr>
          <p:cNvPr id="36" name="图片占位符 5"/>
          <p:cNvSpPr>
            <a:spLocks noGrp="1"/>
          </p:cNvSpPr>
          <p:nvPr>
            <p:ph type="pic" sz="quarter" idx="15"/>
          </p:nvPr>
        </p:nvSpPr>
        <p:spPr>
          <a:xfrm>
            <a:off x="4446242" y="3642318"/>
            <a:ext cx="3515736" cy="2489876"/>
          </a:xfrm>
          <a:ln w="19050">
            <a:solidFill>
              <a:schemeClr val="bg1"/>
            </a:solidFill>
          </a:ln>
        </p:spPr>
        <p:txBody>
          <a:bodyPr/>
          <a:lstStyle/>
          <a:p>
            <a:endParaRPr lang="zh-CN" altLang="en-US"/>
          </a:p>
        </p:txBody>
      </p:sp>
      <p:sp>
        <p:nvSpPr>
          <p:cNvPr id="38" name="图片占位符 5"/>
          <p:cNvSpPr>
            <a:spLocks noGrp="1"/>
          </p:cNvSpPr>
          <p:nvPr>
            <p:ph type="pic" sz="quarter" idx="16"/>
          </p:nvPr>
        </p:nvSpPr>
        <p:spPr>
          <a:xfrm>
            <a:off x="7981028" y="1152968"/>
            <a:ext cx="3515738" cy="2462266"/>
          </a:xfrm>
          <a:ln w="19050">
            <a:solidFill>
              <a:schemeClr val="bg1"/>
            </a:solidFill>
          </a:ln>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气泡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图片占位符 28"/>
          <p:cNvSpPr>
            <a:spLocks noGrp="1"/>
          </p:cNvSpPr>
          <p:nvPr>
            <p:ph type="pic" sz="quarter" idx="14"/>
          </p:nvPr>
        </p:nvSpPr>
        <p:spPr>
          <a:xfrm>
            <a:off x="1437168" y="2084952"/>
            <a:ext cx="1540906" cy="1540906"/>
          </a:xfrm>
          <a:custGeom>
            <a:avLst/>
            <a:gdLst>
              <a:gd name="connsiteX0" fmla="*/ 770453 w 1540906"/>
              <a:gd name="connsiteY0" fmla="*/ 0 h 1540906"/>
              <a:gd name="connsiteX1" fmla="*/ 1540906 w 1540906"/>
              <a:gd name="connsiteY1" fmla="*/ 770453 h 1540906"/>
              <a:gd name="connsiteX2" fmla="*/ 770453 w 1540906"/>
              <a:gd name="connsiteY2" fmla="*/ 1540906 h 1540906"/>
              <a:gd name="connsiteX3" fmla="*/ 0 w 1540906"/>
              <a:gd name="connsiteY3" fmla="*/ 770453 h 1540906"/>
              <a:gd name="connsiteX4" fmla="*/ 770453 w 1540906"/>
              <a:gd name="connsiteY4" fmla="*/ 0 h 1540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906" h="1540906">
                <a:moveTo>
                  <a:pt x="770453" y="0"/>
                </a:moveTo>
                <a:cubicBezTo>
                  <a:pt x="1195962" y="0"/>
                  <a:pt x="1540906" y="344944"/>
                  <a:pt x="1540906" y="770453"/>
                </a:cubicBezTo>
                <a:cubicBezTo>
                  <a:pt x="1540906" y="1195962"/>
                  <a:pt x="1195962" y="1540906"/>
                  <a:pt x="770453" y="1540906"/>
                </a:cubicBezTo>
                <a:cubicBezTo>
                  <a:pt x="344944" y="1540906"/>
                  <a:pt x="0" y="1195962"/>
                  <a:pt x="0" y="770453"/>
                </a:cubicBezTo>
                <a:cubicBezTo>
                  <a:pt x="0" y="344944"/>
                  <a:pt x="344944" y="0"/>
                  <a:pt x="770453" y="0"/>
                </a:cubicBezTo>
                <a:close/>
              </a:path>
            </a:pathLst>
          </a:custGeom>
        </p:spPr>
        <p:txBody>
          <a:bodyPr wrap="square">
            <a:noAutofit/>
          </a:bodyPr>
          <a:lstStyle/>
          <a:p>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图片占位符 29"/>
          <p:cNvSpPr>
            <a:spLocks noGrp="1"/>
          </p:cNvSpPr>
          <p:nvPr>
            <p:ph type="pic" sz="quarter" idx="15"/>
          </p:nvPr>
        </p:nvSpPr>
        <p:spPr>
          <a:xfrm>
            <a:off x="2067540" y="4273268"/>
            <a:ext cx="1157622" cy="1157622"/>
          </a:xfrm>
          <a:custGeom>
            <a:avLst/>
            <a:gdLst>
              <a:gd name="connsiteX0" fmla="*/ 578811 w 1157622"/>
              <a:gd name="connsiteY0" fmla="*/ 0 h 1157622"/>
              <a:gd name="connsiteX1" fmla="*/ 1157622 w 1157622"/>
              <a:gd name="connsiteY1" fmla="*/ 578811 h 1157622"/>
              <a:gd name="connsiteX2" fmla="*/ 578811 w 1157622"/>
              <a:gd name="connsiteY2" fmla="*/ 1157622 h 1157622"/>
              <a:gd name="connsiteX3" fmla="*/ 0 w 1157622"/>
              <a:gd name="connsiteY3" fmla="*/ 578811 h 1157622"/>
              <a:gd name="connsiteX4" fmla="*/ 578811 w 1157622"/>
              <a:gd name="connsiteY4" fmla="*/ 0 h 1157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22" h="1157622">
                <a:moveTo>
                  <a:pt x="578811" y="0"/>
                </a:moveTo>
                <a:cubicBezTo>
                  <a:pt x="898479" y="0"/>
                  <a:pt x="1157622" y="259143"/>
                  <a:pt x="1157622" y="578811"/>
                </a:cubicBezTo>
                <a:cubicBezTo>
                  <a:pt x="1157622" y="898479"/>
                  <a:pt x="898479" y="1157622"/>
                  <a:pt x="578811" y="1157622"/>
                </a:cubicBezTo>
                <a:cubicBezTo>
                  <a:pt x="259143" y="1157622"/>
                  <a:pt x="0" y="898479"/>
                  <a:pt x="0" y="578811"/>
                </a:cubicBezTo>
                <a:cubicBezTo>
                  <a:pt x="0" y="259143"/>
                  <a:pt x="259143" y="0"/>
                  <a:pt x="578811" y="0"/>
                </a:cubicBezTo>
                <a:close/>
              </a:path>
            </a:pathLst>
          </a:custGeom>
        </p:spPr>
        <p:txBody>
          <a:bodyPr wrap="square">
            <a:noAutofit/>
          </a:bodyPr>
          <a:lstStyle/>
          <a:p>
            <a:endParaRPr lang="zh-CN" altLang="en-US"/>
          </a:p>
        </p:txBody>
      </p:sp>
      <p:sp>
        <p:nvSpPr>
          <p:cNvPr id="28" name="图片占位符 27"/>
          <p:cNvSpPr>
            <a:spLocks noGrp="1"/>
          </p:cNvSpPr>
          <p:nvPr>
            <p:ph type="pic" sz="quarter" idx="13"/>
          </p:nvPr>
        </p:nvSpPr>
        <p:spPr>
          <a:xfrm>
            <a:off x="2362828" y="2525016"/>
            <a:ext cx="2492360" cy="2492360"/>
          </a:xfrm>
          <a:custGeom>
            <a:avLst/>
            <a:gdLst>
              <a:gd name="connsiteX0" fmla="*/ 1246180 w 2492360"/>
              <a:gd name="connsiteY0" fmla="*/ 0 h 2492360"/>
              <a:gd name="connsiteX1" fmla="*/ 2492360 w 2492360"/>
              <a:gd name="connsiteY1" fmla="*/ 1246180 h 2492360"/>
              <a:gd name="connsiteX2" fmla="*/ 1246180 w 2492360"/>
              <a:gd name="connsiteY2" fmla="*/ 2492360 h 2492360"/>
              <a:gd name="connsiteX3" fmla="*/ 0 w 2492360"/>
              <a:gd name="connsiteY3" fmla="*/ 1246180 h 2492360"/>
              <a:gd name="connsiteX4" fmla="*/ 1246180 w 2492360"/>
              <a:gd name="connsiteY4" fmla="*/ 0 h 249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360" h="2492360">
                <a:moveTo>
                  <a:pt x="1246180" y="0"/>
                </a:moveTo>
                <a:cubicBezTo>
                  <a:pt x="1934426" y="0"/>
                  <a:pt x="2492360" y="557934"/>
                  <a:pt x="2492360" y="1246180"/>
                </a:cubicBezTo>
                <a:cubicBezTo>
                  <a:pt x="2492360" y="1934426"/>
                  <a:pt x="1934426" y="2492360"/>
                  <a:pt x="1246180" y="2492360"/>
                </a:cubicBezTo>
                <a:cubicBezTo>
                  <a:pt x="557934" y="2492360"/>
                  <a:pt x="0" y="1934426"/>
                  <a:pt x="0" y="1246180"/>
                </a:cubicBezTo>
                <a:cubicBezTo>
                  <a:pt x="0" y="557934"/>
                  <a:pt x="557934" y="0"/>
                  <a:pt x="1246180" y="0"/>
                </a:cubicBezTo>
                <a:close/>
              </a:path>
            </a:pathLst>
          </a:custGeom>
        </p:spPr>
        <p:txBody>
          <a:bodyPr wrap="square">
            <a:noAutofit/>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四项图文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834866" y="6328530"/>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hidden="1"/>
          <p:cNvSpPr/>
          <p:nvPr userDrawn="1"/>
        </p:nvSpPr>
        <p:spPr>
          <a:xfrm>
            <a:off x="839789" y="1158464"/>
            <a:ext cx="2669007" cy="499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8"/>
          <p:cNvSpPr>
            <a:spLocks noGrp="1"/>
          </p:cNvSpPr>
          <p:nvPr>
            <p:ph type="pic" sz="quarter" idx="13"/>
          </p:nvPr>
        </p:nvSpPr>
        <p:spPr>
          <a:xfrm>
            <a:off x="834866" y="1158464"/>
            <a:ext cx="2673930" cy="5013221"/>
          </a:xfrm>
        </p:spPr>
        <p:txBody>
          <a:bodyPr/>
          <a:lstStyle/>
          <a:p>
            <a:endParaRPr lang="zh-CN" altLang="en-US"/>
          </a:p>
        </p:txBody>
      </p:sp>
      <p:sp>
        <p:nvSpPr>
          <p:cNvPr id="43" name="图片占位符 8"/>
          <p:cNvSpPr>
            <a:spLocks noGrp="1"/>
          </p:cNvSpPr>
          <p:nvPr>
            <p:ph type="pic" sz="quarter" idx="14"/>
          </p:nvPr>
        </p:nvSpPr>
        <p:spPr>
          <a:xfrm>
            <a:off x="3520438" y="1158464"/>
            <a:ext cx="2664139" cy="5013221"/>
          </a:xfrm>
        </p:spPr>
        <p:txBody>
          <a:bodyPr/>
          <a:lstStyle/>
          <a:p>
            <a:endParaRPr lang="zh-CN" altLang="en-US"/>
          </a:p>
        </p:txBody>
      </p:sp>
      <p:sp>
        <p:nvSpPr>
          <p:cNvPr id="44" name="图片占位符 8"/>
          <p:cNvSpPr>
            <a:spLocks noGrp="1"/>
          </p:cNvSpPr>
          <p:nvPr>
            <p:ph type="pic" sz="quarter" idx="15"/>
          </p:nvPr>
        </p:nvSpPr>
        <p:spPr>
          <a:xfrm>
            <a:off x="6185959" y="1158464"/>
            <a:ext cx="2673930" cy="5013221"/>
          </a:xfrm>
        </p:spPr>
        <p:txBody>
          <a:bodyPr/>
          <a:lstStyle/>
          <a:p>
            <a:endParaRPr lang="zh-CN" altLang="en-US"/>
          </a:p>
        </p:txBody>
      </p:sp>
      <p:sp>
        <p:nvSpPr>
          <p:cNvPr id="45" name="图片占位符 8"/>
          <p:cNvSpPr>
            <a:spLocks noGrp="1"/>
          </p:cNvSpPr>
          <p:nvPr>
            <p:ph type="pic" sz="quarter" idx="16"/>
          </p:nvPr>
        </p:nvSpPr>
        <p:spPr>
          <a:xfrm>
            <a:off x="8839200" y="1158464"/>
            <a:ext cx="2686209" cy="5013221"/>
          </a:xfrm>
        </p:spPr>
        <p:txBody>
          <a:bodyPr/>
          <a:lstStyle/>
          <a:p>
            <a:endParaRPr lang="zh-CN" altLang="en-US"/>
          </a:p>
        </p:txBody>
      </p:sp>
      <p:sp>
        <p:nvSpPr>
          <p:cNvPr id="23" name="矩形 22"/>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7"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特殊功能版式">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userDrawn="1"/>
        </p:nvGrpSpPr>
        <p:grpSpPr>
          <a:xfrm>
            <a:off x="1500098" y="1812996"/>
            <a:ext cx="4648709" cy="3914680"/>
            <a:chOff x="2342668" y="649402"/>
            <a:chExt cx="6505732" cy="5478479"/>
          </a:xfrm>
        </p:grpSpPr>
        <p:sp>
          <p:nvSpPr>
            <p:cNvPr id="23" name="椭圆 22"/>
            <p:cNvSpPr/>
            <p:nvPr/>
          </p:nvSpPr>
          <p:spPr>
            <a:xfrm flipV="1">
              <a:off x="2852334" y="5909832"/>
              <a:ext cx="5486400" cy="218049"/>
            </a:xfrm>
            <a:prstGeom prst="ellipse">
              <a:avLst/>
            </a:prstGeom>
            <a:gradFill flip="none" rotWithShape="1">
              <a:gsLst>
                <a:gs pos="0">
                  <a:schemeClr val="tx1"/>
                </a:gs>
                <a:gs pos="100000">
                  <a:schemeClr val="tx1">
                    <a:alpha val="0"/>
                  </a:schemeClr>
                </a:gs>
              </a:gsLst>
              <a:path path="shape">
                <a:fillToRect l="50000" t="50000" r="50000" b="50000"/>
              </a:path>
              <a:tileRect/>
            </a:gradFill>
            <a:ln>
              <a:noFill/>
            </a:ln>
            <a:effectLst>
              <a:outerShdw blurRad="393700" dist="50800" dir="5400000" algn="ctr" rotWithShape="0">
                <a:srgbClr val="000000">
                  <a:alpha val="7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2342668" y="4740098"/>
              <a:ext cx="6505732" cy="569627"/>
            </a:xfrm>
            <a:custGeom>
              <a:avLst/>
              <a:gdLst>
                <a:gd name="connsiteX0" fmla="*/ 0 w 6505732"/>
                <a:gd name="connsiteY0" fmla="*/ 0 h 569627"/>
                <a:gd name="connsiteX1" fmla="*/ 6505732 w 6505732"/>
                <a:gd name="connsiteY1" fmla="*/ 0 h 569627"/>
                <a:gd name="connsiteX2" fmla="*/ 6505732 w 6505732"/>
                <a:gd name="connsiteY2" fmla="*/ 437181 h 569627"/>
                <a:gd name="connsiteX3" fmla="*/ 6373286 w 6505732"/>
                <a:gd name="connsiteY3" fmla="*/ 569627 h 569627"/>
                <a:gd name="connsiteX4" fmla="*/ 132446 w 6505732"/>
                <a:gd name="connsiteY4" fmla="*/ 569627 h 569627"/>
                <a:gd name="connsiteX5" fmla="*/ 0 w 6505732"/>
                <a:gd name="connsiteY5" fmla="*/ 437181 h 569627"/>
                <a:gd name="connsiteX6" fmla="*/ 0 w 6505732"/>
                <a:gd name="connsiteY6" fmla="*/ 0 h 5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569627">
                  <a:moveTo>
                    <a:pt x="0" y="0"/>
                  </a:moveTo>
                  <a:lnTo>
                    <a:pt x="6505732" y="0"/>
                  </a:lnTo>
                  <a:lnTo>
                    <a:pt x="6505732" y="437181"/>
                  </a:lnTo>
                  <a:cubicBezTo>
                    <a:pt x="6505732" y="510329"/>
                    <a:pt x="6446434" y="569627"/>
                    <a:pt x="6373286" y="569627"/>
                  </a:cubicBezTo>
                  <a:lnTo>
                    <a:pt x="132446" y="569627"/>
                  </a:lnTo>
                  <a:cubicBezTo>
                    <a:pt x="59298" y="569627"/>
                    <a:pt x="0" y="510329"/>
                    <a:pt x="0" y="437181"/>
                  </a:cubicBezTo>
                  <a:lnTo>
                    <a:pt x="0" y="0"/>
                  </a:lnTo>
                  <a:close/>
                </a:path>
              </a:pathLst>
            </a:custGeom>
            <a:gradFill>
              <a:gsLst>
                <a:gs pos="0">
                  <a:srgbClr val="94959A"/>
                </a:gs>
                <a:gs pos="100000">
                  <a:srgbClr val="D2D3D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2342668" y="649402"/>
              <a:ext cx="6505732" cy="4092314"/>
            </a:xfrm>
            <a:custGeom>
              <a:avLst/>
              <a:gdLst>
                <a:gd name="connsiteX0" fmla="*/ 132446 w 6505732"/>
                <a:gd name="connsiteY0" fmla="*/ 0 h 4092314"/>
                <a:gd name="connsiteX1" fmla="*/ 6373286 w 6505732"/>
                <a:gd name="connsiteY1" fmla="*/ 0 h 4092314"/>
                <a:gd name="connsiteX2" fmla="*/ 6505732 w 6505732"/>
                <a:gd name="connsiteY2" fmla="*/ 132446 h 4092314"/>
                <a:gd name="connsiteX3" fmla="*/ 6505732 w 6505732"/>
                <a:gd name="connsiteY3" fmla="*/ 4092314 h 4092314"/>
                <a:gd name="connsiteX4" fmla="*/ 0 w 6505732"/>
                <a:gd name="connsiteY4" fmla="*/ 4092314 h 4092314"/>
                <a:gd name="connsiteX5" fmla="*/ 0 w 6505732"/>
                <a:gd name="connsiteY5" fmla="*/ 132446 h 4092314"/>
                <a:gd name="connsiteX6" fmla="*/ 132446 w 6505732"/>
                <a:gd name="connsiteY6" fmla="*/ 0 h 4092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32" h="4092314">
                  <a:moveTo>
                    <a:pt x="132446" y="0"/>
                  </a:moveTo>
                  <a:lnTo>
                    <a:pt x="6373286" y="0"/>
                  </a:lnTo>
                  <a:cubicBezTo>
                    <a:pt x="6446434" y="0"/>
                    <a:pt x="6505732" y="59298"/>
                    <a:pt x="6505732" y="132446"/>
                  </a:cubicBezTo>
                  <a:lnTo>
                    <a:pt x="6505732" y="4092314"/>
                  </a:lnTo>
                  <a:lnTo>
                    <a:pt x="0" y="4092314"/>
                  </a:lnTo>
                  <a:lnTo>
                    <a:pt x="0" y="132446"/>
                  </a:lnTo>
                  <a:cubicBezTo>
                    <a:pt x="0" y="59298"/>
                    <a:pt x="59298" y="0"/>
                    <a:pt x="1324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469997" y="5309726"/>
              <a:ext cx="2251075" cy="727087"/>
              <a:chOff x="4028686" y="3922238"/>
              <a:chExt cx="2251075" cy="727087"/>
            </a:xfrm>
          </p:grpSpPr>
          <p:sp>
            <p:nvSpPr>
              <p:cNvPr id="38" name="任意多边形 37"/>
              <p:cNvSpPr/>
              <p:nvPr/>
            </p:nvSpPr>
            <p:spPr>
              <a:xfrm>
                <a:off x="4028686" y="3922238"/>
                <a:ext cx="2251075" cy="707403"/>
              </a:xfrm>
              <a:custGeom>
                <a:avLst/>
                <a:gdLst>
                  <a:gd name="connsiteX0" fmla="*/ 381415 w 2251075"/>
                  <a:gd name="connsiteY0" fmla="*/ 0 h 707403"/>
                  <a:gd name="connsiteX1" fmla="*/ 1863097 w 2251075"/>
                  <a:gd name="connsiteY1" fmla="*/ 0 h 707403"/>
                  <a:gd name="connsiteX2" fmla="*/ 1947864 w 2251075"/>
                  <a:gd name="connsiteY2" fmla="*/ 596240 h 707403"/>
                  <a:gd name="connsiteX3" fmla="*/ 1955410 w 2251075"/>
                  <a:gd name="connsiteY3" fmla="*/ 596240 h 707403"/>
                  <a:gd name="connsiteX4" fmla="*/ 2251075 w 2251075"/>
                  <a:gd name="connsiteY4" fmla="*/ 688315 h 707403"/>
                  <a:gd name="connsiteX5" fmla="*/ 1136650 w 2251075"/>
                  <a:gd name="connsiteY5" fmla="*/ 707365 h 707403"/>
                  <a:gd name="connsiteX6" fmla="*/ 0 w 2251075"/>
                  <a:gd name="connsiteY6" fmla="*/ 688315 h 707403"/>
                  <a:gd name="connsiteX7" fmla="*/ 295665 w 2251075"/>
                  <a:gd name="connsiteY7" fmla="*/ 596240 h 707403"/>
                  <a:gd name="connsiteX8" fmla="*/ 296648 w 2251075"/>
                  <a:gd name="connsiteY8" fmla="*/ 596240 h 70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1075" h="707403">
                    <a:moveTo>
                      <a:pt x="381415" y="0"/>
                    </a:moveTo>
                    <a:lnTo>
                      <a:pt x="1863097" y="0"/>
                    </a:lnTo>
                    <a:lnTo>
                      <a:pt x="1947864" y="596240"/>
                    </a:lnTo>
                    <a:lnTo>
                      <a:pt x="1955410" y="596240"/>
                    </a:lnTo>
                    <a:lnTo>
                      <a:pt x="2251075" y="688315"/>
                    </a:lnTo>
                    <a:cubicBezTo>
                      <a:pt x="1880658" y="687257"/>
                      <a:pt x="1507067" y="708423"/>
                      <a:pt x="1136650" y="707365"/>
                    </a:cubicBezTo>
                    <a:lnTo>
                      <a:pt x="0" y="688315"/>
                    </a:lnTo>
                    <a:lnTo>
                      <a:pt x="295665" y="596240"/>
                    </a:lnTo>
                    <a:lnTo>
                      <a:pt x="296648" y="596240"/>
                    </a:lnTo>
                    <a:close/>
                  </a:path>
                </a:pathLst>
              </a:custGeom>
              <a:gradFill>
                <a:gsLst>
                  <a:gs pos="67883">
                    <a:srgbClr val="EBEBEB"/>
                  </a:gs>
                  <a:gs pos="27500">
                    <a:srgbClr val="C3C3C3"/>
                  </a:gs>
                  <a:gs pos="0">
                    <a:srgbClr val="919297"/>
                  </a:gs>
                  <a:gs pos="100000">
                    <a:srgbClr val="92939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028686" y="4603606"/>
                <a:ext cx="2251075" cy="45719"/>
              </a:xfrm>
              <a:custGeom>
                <a:avLst/>
                <a:gdLst>
                  <a:gd name="connsiteX0" fmla="*/ 2235684 w 2251075"/>
                  <a:gd name="connsiteY0" fmla="*/ 0 h 45719"/>
                  <a:gd name="connsiteX1" fmla="*/ 2251075 w 2251075"/>
                  <a:gd name="connsiteY1" fmla="*/ 0 h 45719"/>
                  <a:gd name="connsiteX2" fmla="*/ 2251075 w 2251075"/>
                  <a:gd name="connsiteY2" fmla="*/ 45719 h 45719"/>
                  <a:gd name="connsiteX3" fmla="*/ 0 w 2251075"/>
                  <a:gd name="connsiteY3" fmla="*/ 45719 h 45719"/>
                  <a:gd name="connsiteX4" fmla="*/ 0 w 2251075"/>
                  <a:gd name="connsiteY4" fmla="*/ 3826 h 45719"/>
                  <a:gd name="connsiteX5" fmla="*/ 1133368 w 2251075"/>
                  <a:gd name="connsiteY5" fmla="*/ 22821 h 45719"/>
                  <a:gd name="connsiteX6" fmla="*/ 2247793 w 2251075"/>
                  <a:gd name="connsiteY6" fmla="*/ 3771 h 45719"/>
                  <a:gd name="connsiteX7" fmla="*/ 0 w 2251075"/>
                  <a:gd name="connsiteY7" fmla="*/ 0 h 45719"/>
                  <a:gd name="connsiteX8" fmla="*/ 8827 w 2251075"/>
                  <a:gd name="connsiteY8" fmla="*/ 0 h 45719"/>
                  <a:gd name="connsiteX9" fmla="*/ 0 w 2251075"/>
                  <a:gd name="connsiteY9" fmla="*/ 274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075" h="45719">
                    <a:moveTo>
                      <a:pt x="2235684" y="0"/>
                    </a:moveTo>
                    <a:lnTo>
                      <a:pt x="2251075" y="0"/>
                    </a:lnTo>
                    <a:lnTo>
                      <a:pt x="2251075" y="45719"/>
                    </a:lnTo>
                    <a:lnTo>
                      <a:pt x="0" y="45719"/>
                    </a:lnTo>
                    <a:lnTo>
                      <a:pt x="0" y="3826"/>
                    </a:lnTo>
                    <a:lnTo>
                      <a:pt x="1133368" y="22821"/>
                    </a:lnTo>
                    <a:cubicBezTo>
                      <a:pt x="1503785" y="23879"/>
                      <a:pt x="1877376" y="2713"/>
                      <a:pt x="2247793" y="3771"/>
                    </a:cubicBezTo>
                    <a:close/>
                    <a:moveTo>
                      <a:pt x="0" y="0"/>
                    </a:moveTo>
                    <a:lnTo>
                      <a:pt x="8827" y="0"/>
                    </a:lnTo>
                    <a:lnTo>
                      <a:pt x="0" y="2749"/>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9"/>
            <p:cNvSpPr>
              <a:spLocks noEditPoints="1"/>
            </p:cNvSpPr>
            <p:nvPr/>
          </p:nvSpPr>
          <p:spPr bwMode="auto">
            <a:xfrm>
              <a:off x="5446032" y="4850850"/>
              <a:ext cx="299004" cy="348124"/>
            </a:xfrm>
            <a:custGeom>
              <a:avLst/>
              <a:gdLst>
                <a:gd name="T0" fmla="*/ 1097 w 1097"/>
                <a:gd name="T1" fmla="*/ 935 h 1278"/>
                <a:gd name="T2" fmla="*/ 1009 w 1097"/>
                <a:gd name="T3" fmla="*/ 1116 h 1278"/>
                <a:gd name="T4" fmla="*/ 814 w 1097"/>
                <a:gd name="T5" fmla="*/ 1273 h 1278"/>
                <a:gd name="T6" fmla="*/ 603 w 1097"/>
                <a:gd name="T7" fmla="*/ 1222 h 1278"/>
                <a:gd name="T8" fmla="*/ 394 w 1097"/>
                <a:gd name="T9" fmla="*/ 1275 h 1278"/>
                <a:gd name="T10" fmla="*/ 193 w 1097"/>
                <a:gd name="T11" fmla="*/ 1113 h 1278"/>
                <a:gd name="T12" fmla="*/ 112 w 1097"/>
                <a:gd name="T13" fmla="*/ 471 h 1278"/>
                <a:gd name="T14" fmla="*/ 376 w 1097"/>
                <a:gd name="T15" fmla="*/ 311 h 1278"/>
                <a:gd name="T16" fmla="*/ 587 w 1097"/>
                <a:gd name="T17" fmla="*/ 367 h 1278"/>
                <a:gd name="T18" fmla="*/ 831 w 1097"/>
                <a:gd name="T19" fmla="*/ 308 h 1278"/>
                <a:gd name="T20" fmla="*/ 1064 w 1097"/>
                <a:gd name="T21" fmla="*/ 435 h 1278"/>
                <a:gd name="T22" fmla="*/ 926 w 1097"/>
                <a:gd name="T23" fmla="*/ 677 h 1278"/>
                <a:gd name="T24" fmla="*/ 1097 w 1097"/>
                <a:gd name="T25" fmla="*/ 935 h 1278"/>
                <a:gd name="T26" fmla="*/ 766 w 1097"/>
                <a:gd name="T27" fmla="*/ 204 h 1278"/>
                <a:gd name="T28" fmla="*/ 576 w 1097"/>
                <a:gd name="T29" fmla="*/ 294 h 1278"/>
                <a:gd name="T30" fmla="*/ 644 w 1097"/>
                <a:gd name="T31" fmla="*/ 97 h 1278"/>
                <a:gd name="T32" fmla="*/ 832 w 1097"/>
                <a:gd name="T33" fmla="*/ 0 h 1278"/>
                <a:gd name="T34" fmla="*/ 766 w 1097"/>
                <a:gd name="T35" fmla="*/ 204 h 1278"/>
                <a:gd name="T36" fmla="*/ 766 w 1097"/>
                <a:gd name="T37" fmla="*/ 204 h 1278"/>
                <a:gd name="T38" fmla="*/ 766 w 1097"/>
                <a:gd name="T39" fmla="*/ 204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7" h="1278">
                  <a:moveTo>
                    <a:pt x="1097" y="935"/>
                  </a:moveTo>
                  <a:cubicBezTo>
                    <a:pt x="1096" y="940"/>
                    <a:pt x="1070" y="1027"/>
                    <a:pt x="1009" y="1116"/>
                  </a:cubicBezTo>
                  <a:cubicBezTo>
                    <a:pt x="956" y="1194"/>
                    <a:pt x="901" y="1271"/>
                    <a:pt x="814" y="1273"/>
                  </a:cubicBezTo>
                  <a:cubicBezTo>
                    <a:pt x="728" y="1275"/>
                    <a:pt x="701" y="1222"/>
                    <a:pt x="603" y="1222"/>
                  </a:cubicBezTo>
                  <a:cubicBezTo>
                    <a:pt x="506" y="1222"/>
                    <a:pt x="475" y="1271"/>
                    <a:pt x="394" y="1275"/>
                  </a:cubicBezTo>
                  <a:cubicBezTo>
                    <a:pt x="311" y="1278"/>
                    <a:pt x="247" y="1191"/>
                    <a:pt x="193" y="1113"/>
                  </a:cubicBezTo>
                  <a:cubicBezTo>
                    <a:pt x="84" y="955"/>
                    <a:pt x="0" y="666"/>
                    <a:pt x="112" y="471"/>
                  </a:cubicBezTo>
                  <a:cubicBezTo>
                    <a:pt x="168" y="374"/>
                    <a:pt x="268" y="313"/>
                    <a:pt x="376" y="311"/>
                  </a:cubicBezTo>
                  <a:cubicBezTo>
                    <a:pt x="458" y="310"/>
                    <a:pt x="536" y="367"/>
                    <a:pt x="587" y="367"/>
                  </a:cubicBezTo>
                  <a:cubicBezTo>
                    <a:pt x="637" y="367"/>
                    <a:pt x="731" y="298"/>
                    <a:pt x="831" y="308"/>
                  </a:cubicBezTo>
                  <a:cubicBezTo>
                    <a:pt x="872" y="310"/>
                    <a:pt x="989" y="325"/>
                    <a:pt x="1064" y="435"/>
                  </a:cubicBezTo>
                  <a:cubicBezTo>
                    <a:pt x="1058" y="439"/>
                    <a:pt x="925" y="516"/>
                    <a:pt x="926" y="677"/>
                  </a:cubicBezTo>
                  <a:cubicBezTo>
                    <a:pt x="928" y="870"/>
                    <a:pt x="1095" y="934"/>
                    <a:pt x="1097" y="935"/>
                  </a:cubicBezTo>
                  <a:close/>
                  <a:moveTo>
                    <a:pt x="766" y="204"/>
                  </a:moveTo>
                  <a:cubicBezTo>
                    <a:pt x="721" y="257"/>
                    <a:pt x="648" y="299"/>
                    <a:pt x="576" y="294"/>
                  </a:cubicBezTo>
                  <a:cubicBezTo>
                    <a:pt x="567" y="221"/>
                    <a:pt x="603" y="144"/>
                    <a:pt x="644" y="97"/>
                  </a:cubicBezTo>
                  <a:cubicBezTo>
                    <a:pt x="690" y="43"/>
                    <a:pt x="768" y="3"/>
                    <a:pt x="832" y="0"/>
                  </a:cubicBezTo>
                  <a:cubicBezTo>
                    <a:pt x="840" y="75"/>
                    <a:pt x="810" y="150"/>
                    <a:pt x="766" y="204"/>
                  </a:cubicBezTo>
                  <a:close/>
                  <a:moveTo>
                    <a:pt x="766" y="204"/>
                  </a:moveTo>
                  <a:cubicBezTo>
                    <a:pt x="766" y="204"/>
                    <a:pt x="766" y="204"/>
                    <a:pt x="766" y="204"/>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图片占位符 2"/>
          <p:cNvSpPr>
            <a:spLocks noGrp="1"/>
          </p:cNvSpPr>
          <p:nvPr>
            <p:ph type="pic" sz="quarter" idx="13"/>
          </p:nvPr>
        </p:nvSpPr>
        <p:spPr>
          <a:xfrm>
            <a:off x="1672772" y="2008403"/>
            <a:ext cx="4303362" cy="2544866"/>
          </a:xfrm>
        </p:spPr>
        <p:txBody>
          <a:bodyPr/>
          <a:lstStyle/>
          <a:p>
            <a:endParaRPr lang="zh-CN" altLang="en-US"/>
          </a:p>
        </p:txBody>
      </p: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43"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荣誉页排版">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44"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2"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4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4" name="图片占位符 3"/>
          <p:cNvSpPr>
            <a:spLocks noGrp="1"/>
          </p:cNvSpPr>
          <p:nvPr>
            <p:ph type="pic" sz="quarter" idx="13"/>
          </p:nvPr>
        </p:nvSpPr>
        <p:spPr>
          <a:xfrm>
            <a:off x="4759826" y="1880482"/>
            <a:ext cx="2678570" cy="3680500"/>
          </a:xfrm>
        </p:spPr>
        <p:txBody>
          <a:bodyPr/>
          <a:lstStyle/>
          <a:p>
            <a:endParaRPr lang="zh-CN" altLang="en-US"/>
          </a:p>
        </p:txBody>
      </p:sp>
      <p:sp>
        <p:nvSpPr>
          <p:cNvPr id="22" name="矩形 21"/>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6"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荣誉页排版1">
    <p:spTree>
      <p:nvGrpSpPr>
        <p:cNvPr id="1" name=""/>
        <p:cNvGrpSpPr/>
        <p:nvPr/>
      </p:nvGrpSpPr>
      <p:grpSpPr>
        <a:xfrm>
          <a:off x="0" y="0"/>
          <a:ext cx="0" cy="0"/>
          <a:chOff x="0" y="0"/>
          <a:chExt cx="0" cy="0"/>
        </a:xfrm>
      </p:grpSpPr>
      <p:sp>
        <p:nvSpPr>
          <p:cNvPr id="2" name="图片占位符 3"/>
          <p:cNvSpPr>
            <a:spLocks noGrp="1"/>
          </p:cNvSpPr>
          <p:nvPr>
            <p:ph type="pic" sz="quarter" idx="15"/>
          </p:nvPr>
        </p:nvSpPr>
        <p:spPr>
          <a:xfrm>
            <a:off x="7136720" y="2307822"/>
            <a:ext cx="1978634" cy="2917946"/>
          </a:xfrm>
          <a:scene3d>
            <a:camera prst="perspectiveLeft" fov="5400000"/>
            <a:lightRig rig="threePt" dir="t"/>
          </a:scene3d>
        </p:spPr>
        <p:txBody>
          <a:bodyPr/>
          <a:lstStyle/>
          <a:p>
            <a:endParaRPr lang="zh-CN" altLang="en-US"/>
          </a:p>
        </p:txBody>
      </p:sp>
      <p:sp>
        <p:nvSpPr>
          <p:cNvPr id="3" name="图片占位符 3"/>
          <p:cNvSpPr>
            <a:spLocks noGrp="1"/>
          </p:cNvSpPr>
          <p:nvPr>
            <p:ph type="pic" sz="quarter" idx="16"/>
          </p:nvPr>
        </p:nvSpPr>
        <p:spPr>
          <a:xfrm>
            <a:off x="1885777" y="2560969"/>
            <a:ext cx="1696089" cy="2363631"/>
          </a:xfrm>
          <a:scene3d>
            <a:camera prst="perspectiveRight" fov="7200000"/>
            <a:lightRig rig="threePt" dir="t"/>
          </a:scene3d>
        </p:spPr>
        <p:txBody>
          <a:bodyPr/>
          <a:lstStyle/>
          <a:p>
            <a:endParaRPr lang="zh-CN" altLang="en-US"/>
          </a:p>
        </p:txBody>
      </p:sp>
      <p:sp>
        <p:nvSpPr>
          <p:cNvPr id="4" name="图片占位符 3"/>
          <p:cNvSpPr>
            <a:spLocks noGrp="1"/>
          </p:cNvSpPr>
          <p:nvPr>
            <p:ph type="pic" sz="quarter" idx="14"/>
          </p:nvPr>
        </p:nvSpPr>
        <p:spPr>
          <a:xfrm>
            <a:off x="3264558" y="2267338"/>
            <a:ext cx="1978634" cy="2917946"/>
          </a:xfrm>
          <a:scene3d>
            <a:camera prst="perspectiveRight" fov="5400000"/>
            <a:lightRig rig="threePt" dir="t"/>
          </a:scene3d>
        </p:spPr>
        <p:txBody>
          <a:bodyPr/>
          <a:lstStyle/>
          <a:p>
            <a:endParaRPr lang="zh-CN" altLang="en-US"/>
          </a:p>
        </p:txBody>
      </p:sp>
      <p:sp>
        <p:nvSpPr>
          <p:cNvPr id="5" name="图片占位符 3"/>
          <p:cNvSpPr>
            <a:spLocks noGrp="1"/>
          </p:cNvSpPr>
          <p:nvPr>
            <p:ph type="pic" sz="quarter" idx="17"/>
          </p:nvPr>
        </p:nvSpPr>
        <p:spPr>
          <a:xfrm>
            <a:off x="8674764" y="2584860"/>
            <a:ext cx="1696089" cy="2363631"/>
          </a:xfrm>
          <a:scene3d>
            <a:camera prst="perspectiveLeft" fov="7200000"/>
            <a:lightRig rig="threePt" dir="t"/>
          </a:scene3d>
        </p:spPr>
        <p:txBody>
          <a:bodyPr/>
          <a:lstStyle/>
          <a:p>
            <a:endParaRPr lang="zh-CN" altLang="en-US"/>
          </a:p>
        </p:txBody>
      </p:sp>
      <p:sp>
        <p:nvSpPr>
          <p:cNvPr id="6" name="图片占位符 3"/>
          <p:cNvSpPr>
            <a:spLocks noGrp="1"/>
          </p:cNvSpPr>
          <p:nvPr>
            <p:ph type="pic" sz="quarter" idx="13"/>
          </p:nvPr>
        </p:nvSpPr>
        <p:spPr>
          <a:xfrm>
            <a:off x="4759826" y="1880482"/>
            <a:ext cx="2678570" cy="3680500"/>
          </a:xfrm>
        </p:spPr>
        <p:txBody>
          <a:bodyPr/>
          <a:lstStyle/>
          <a:p>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独)">
    <p:spTree>
      <p:nvGrpSpPr>
        <p:cNvPr id="1" name=""/>
        <p:cNvGrpSpPr/>
        <p:nvPr/>
      </p:nvGrpSpPr>
      <p:grpSpPr>
        <a:xfrm>
          <a:off x="0" y="0"/>
          <a:ext cx="0" cy="0"/>
          <a:chOff x="0" y="0"/>
          <a:chExt cx="0" cy="0"/>
        </a:xfrm>
      </p:grpSpPr>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t="5089" b="5511"/>
          <a:stretch>
            <a:fillRect/>
          </a:stretch>
        </p:blipFill>
        <p:spPr>
          <a:xfrm>
            <a:off x="8446" y="1390"/>
            <a:ext cx="12191732" cy="6858000"/>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4"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dirty="0"/>
          </a:p>
        </p:txBody>
      </p:sp>
      <p:sp>
        <p:nvSpPr>
          <p:cNvPr id="14" name="标题 1"/>
          <p:cNvSpPr>
            <a:spLocks noGrp="1"/>
          </p:cNvSpPr>
          <p:nvPr>
            <p:ph type="title"/>
          </p:nvPr>
        </p:nvSpPr>
        <p:spPr>
          <a:xfrm>
            <a:off x="1557243" y="1955058"/>
            <a:ext cx="9077515" cy="1325563"/>
          </a:xfrm>
        </p:spPr>
        <p:txBody>
          <a:bodyPr>
            <a:normAutofit/>
          </a:bodyPr>
          <a:lstStyle>
            <a:lvl1pPr algn="dist">
              <a:defRPr sz="5400" b="0">
                <a:solidFill>
                  <a:schemeClr val="tx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iSlide">
    <p:spTree>
      <p:nvGrpSpPr>
        <p:cNvPr id="1" name=""/>
        <p:cNvGrpSpPr/>
        <p:nvPr/>
      </p:nvGrpSpPr>
      <p:grpSpPr>
        <a:xfrm>
          <a:off x="0" y="0"/>
          <a:ext cx="0" cy="0"/>
          <a:chOff x="0" y="0"/>
          <a:chExt cx="0" cy="0"/>
        </a:xfrm>
      </p:grpSpPr>
      <p:sp>
        <p:nvSpPr>
          <p:cNvPr id="2" name="标题 1"/>
          <p:cNvSpPr>
            <a:spLocks noGrp="1"/>
          </p:cNvSpPr>
          <p:nvPr>
            <p:ph type="title"/>
          </p:nvPr>
        </p:nvSpPr>
        <p:spPr>
          <a:xfrm>
            <a:off x="892016" y="-1"/>
            <a:ext cx="5813323" cy="1325563"/>
          </a:xfrm>
        </p:spPr>
        <p:txBody>
          <a:bodyPr>
            <a:normAutofit/>
          </a:bodyPr>
          <a:lstStyle>
            <a:lvl1pPr>
              <a:defRPr sz="2800">
                <a:solidFill>
                  <a:schemeClr val="accent1"/>
                </a:solidFill>
              </a:defRPr>
            </a:lvl1pPr>
          </a:lstStyle>
          <a:p>
            <a:r>
              <a:rPr lang="zh-CN" altLang="en-US" dirty="0" smtClean="0"/>
              <a:t>单击此处编辑母版标题样式</a:t>
            </a:r>
            <a:endParaRPr lang="zh-CN" altLang="en-US"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cxnSp>
        <p:nvCxnSpPr>
          <p:cNvPr id="14" name="直接连接符 13"/>
          <p:cNvCxnSpPr/>
          <p:nvPr userDrawn="1"/>
        </p:nvCxnSpPr>
        <p:spPr>
          <a:xfrm>
            <a:off x="834866" y="6326854"/>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1" y="0"/>
            <a:ext cx="660399" cy="935124"/>
          </a:xfrm>
          <a:prstGeom prst="rect">
            <a:avLst/>
          </a:prstGeom>
          <a:blipFill dpi="0" rotWithShape="1">
            <a:blip r:embed="rId3"/>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cxnSp>
        <p:nvCxnSpPr>
          <p:cNvPr id="20" name="直接连接符 19"/>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2"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A61745-C996-4C7E-A775-0A42A562A31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p:nvPr>
        </p:nvSpPr>
        <p:spPr>
          <a:xfrm>
            <a:off x="1557242" y="3714750"/>
            <a:ext cx="9077515" cy="1325563"/>
          </a:xfrm>
        </p:spPr>
        <p:txBody>
          <a:bodyPr>
            <a:normAutofit/>
          </a:bodyPr>
          <a:lstStyle>
            <a:lvl1pPr algn="dist">
              <a:defRPr sz="5400" b="1">
                <a:solidFill>
                  <a:schemeClr val="bg1"/>
                </a:solidFill>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页2">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3">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235700"/>
          </a:xfrm>
        </p:spPr>
        <p:txBody>
          <a:bodyPr/>
          <a:lstStyle/>
          <a:p>
            <a:endParaRPr lang="zh-CN" altLang="en-US"/>
          </a:p>
        </p:txBody>
      </p:sp>
      <p:sp>
        <p:nvSpPr>
          <p:cNvPr id="14" name="标题 1"/>
          <p:cNvSpPr>
            <a:spLocks noGrp="1"/>
          </p:cNvSpPr>
          <p:nvPr>
            <p:ph type="title" hasCustomPrompt="1"/>
          </p:nvPr>
        </p:nvSpPr>
        <p:spPr>
          <a:xfrm>
            <a:off x="2135833" y="1930440"/>
            <a:ext cx="7920334" cy="1325563"/>
          </a:xfrm>
        </p:spPr>
        <p:txBody>
          <a:bodyPr>
            <a:normAutofit/>
          </a:bodyPr>
          <a:lstStyle>
            <a:lvl1pPr algn="dist">
              <a:defRPr sz="4800" b="1" i="1">
                <a:solidFill>
                  <a:schemeClr val="bg1"/>
                </a:solidFill>
              </a:defRPr>
            </a:lvl1pPr>
          </a:lstStyle>
          <a:p>
            <a:r>
              <a:rPr lang="zh-CN" altLang="en-US" dirty="0" smtClean="0"/>
              <a:t>单击编辑母版标题样式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5788856" cy="6858000"/>
          </a:xfrm>
          <a:custGeom>
            <a:avLst/>
            <a:gdLst>
              <a:gd name="connsiteX0" fmla="*/ 0 w 5788856"/>
              <a:gd name="connsiteY0" fmla="*/ 0 h 6858000"/>
              <a:gd name="connsiteX1" fmla="*/ 5788856 w 5788856"/>
              <a:gd name="connsiteY1" fmla="*/ 0 h 6858000"/>
              <a:gd name="connsiteX2" fmla="*/ 5788856 w 5788856"/>
              <a:gd name="connsiteY2" fmla="*/ 6858000 h 6858000"/>
              <a:gd name="connsiteX3" fmla="*/ 0 w 578885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88856" h="6858000">
                <a:moveTo>
                  <a:pt x="0" y="0"/>
                </a:moveTo>
                <a:lnTo>
                  <a:pt x="5788856" y="0"/>
                </a:lnTo>
                <a:lnTo>
                  <a:pt x="5788856"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0" y="0"/>
            <a:ext cx="12192000" cy="6858000"/>
          </a:xfr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个人介绍页">
    <p:spTree>
      <p:nvGrpSpPr>
        <p:cNvPr id="1" name=""/>
        <p:cNvGrpSpPr/>
        <p:nvPr/>
      </p:nvGrpSpPr>
      <p:grpSpPr>
        <a:xfrm>
          <a:off x="0" y="0"/>
          <a:ext cx="0" cy="0"/>
          <a:chOff x="0" y="0"/>
          <a:chExt cx="0" cy="0"/>
        </a:xfrm>
      </p:grpSpPr>
      <p:sp>
        <p:nvSpPr>
          <p:cNvPr id="40" name="矩形 39"/>
          <p:cNvSpPr/>
          <p:nvPr userDrawn="1"/>
        </p:nvSpPr>
        <p:spPr>
          <a:xfrm>
            <a:off x="0" y="0"/>
            <a:ext cx="12208620" cy="69013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r="77836"/>
          <a:stretch>
            <a:fillRect/>
          </a:stretch>
        </p:blipFill>
        <p:spPr>
          <a:xfrm>
            <a:off x="10959000" y="241756"/>
            <a:ext cx="565200" cy="558464"/>
          </a:xfrm>
          <a:prstGeom prst="rect">
            <a:avLst/>
          </a:prstGeom>
        </p:spPr>
      </p:pic>
      <p:sp>
        <p:nvSpPr>
          <p:cNvPr id="20" name="矩形 19"/>
          <p:cNvSpPr/>
          <p:nvPr userDrawn="1"/>
        </p:nvSpPr>
        <p:spPr>
          <a:xfrm>
            <a:off x="1" y="0"/>
            <a:ext cx="660399" cy="935124"/>
          </a:xfrm>
          <a:prstGeom prst="rect">
            <a:avLst/>
          </a:prstGeom>
          <a:blipFill dpi="0" rotWithShape="1">
            <a:blip r:embed="rId4"/>
            <a:srcRect/>
            <a:tile tx="-1778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0" y="-1"/>
            <a:ext cx="658814" cy="935128"/>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2" name="日期占位符 31"/>
          <p:cNvSpPr>
            <a:spLocks noGrp="1"/>
          </p:cNvSpPr>
          <p:nvPr>
            <p:ph type="dt" sz="half" idx="10"/>
          </p:nvPr>
        </p:nvSpPr>
        <p:spPr/>
        <p:txBody>
          <a:bodyPr/>
          <a:lstStyle/>
          <a:p>
            <a:fld id="{217EEA24-993B-4529-A901-1698AD0F7283}" type="datetimeFigureOut">
              <a:rPr lang="zh-CN" altLang="en-US" smtClean="0"/>
            </a:fld>
            <a:endParaRPr lang="zh-CN" altLang="en-US"/>
          </a:p>
        </p:txBody>
      </p:sp>
      <p:sp>
        <p:nvSpPr>
          <p:cNvPr id="33" name="页脚占位符 32"/>
          <p:cNvSpPr>
            <a:spLocks noGrp="1"/>
          </p:cNvSpPr>
          <p:nvPr>
            <p:ph type="ftr" sz="quarter" idx="11"/>
          </p:nvPr>
        </p:nvSpPr>
        <p:spPr/>
        <p:txBody>
          <a:bodyPr/>
          <a:lstStyle/>
          <a:p>
            <a:endParaRPr lang="zh-CN" altLang="en-US"/>
          </a:p>
        </p:txBody>
      </p:sp>
      <p:sp>
        <p:nvSpPr>
          <p:cNvPr id="34" name="灯片编号占位符 33"/>
          <p:cNvSpPr>
            <a:spLocks noGrp="1"/>
          </p:cNvSpPr>
          <p:nvPr>
            <p:ph type="sldNum" sz="quarter" idx="12"/>
          </p:nvPr>
        </p:nvSpPr>
        <p:spPr>
          <a:xfrm>
            <a:off x="8470249" y="6223627"/>
            <a:ext cx="2743200" cy="365125"/>
          </a:xfrm>
        </p:spPr>
        <p:txBody>
          <a:bodyPr/>
          <a:lstStyle/>
          <a:p>
            <a:fld id="{4CA61745-C996-4C7E-A775-0A42A562A31C}" type="slidenum">
              <a:rPr lang="zh-CN" altLang="en-US" smtClean="0"/>
            </a:fld>
            <a:endParaRPr lang="zh-CN" altLang="en-US" dirty="0"/>
          </a:p>
        </p:txBody>
      </p:sp>
      <p:sp>
        <p:nvSpPr>
          <p:cNvPr id="37" name="标题 1"/>
          <p:cNvSpPr>
            <a:spLocks noGrp="1"/>
          </p:cNvSpPr>
          <p:nvPr>
            <p:ph type="title"/>
          </p:nvPr>
        </p:nvSpPr>
        <p:spPr>
          <a:xfrm>
            <a:off x="753782" y="241300"/>
            <a:ext cx="5537020" cy="704055"/>
          </a:xfrm>
        </p:spPr>
        <p:txBody>
          <a:bodyPr>
            <a:normAutofit/>
          </a:bodyPr>
          <a:lstStyle>
            <a:lvl1pPr>
              <a:lnSpc>
                <a:spcPct val="130000"/>
              </a:lnSpc>
              <a:defRPr sz="2800" b="1" spc="100" baseline="0">
                <a:solidFill>
                  <a:schemeClr val="accent1"/>
                </a:solidFill>
              </a:defRPr>
            </a:lvl1pPr>
          </a:lstStyle>
          <a:p>
            <a:r>
              <a:rPr lang="zh-CN" altLang="en-US" dirty="0" smtClean="0"/>
              <a:t>单击此处编辑母版标题样式</a:t>
            </a:r>
            <a:endParaRPr lang="zh-CN" altLang="en-US" dirty="0"/>
          </a:p>
        </p:txBody>
      </p:sp>
      <p:cxnSp>
        <p:nvCxnSpPr>
          <p:cNvPr id="39" name="直接连接符 38"/>
          <p:cNvCxnSpPr/>
          <p:nvPr userDrawn="1"/>
        </p:nvCxnSpPr>
        <p:spPr>
          <a:xfrm>
            <a:off x="834866" y="935127"/>
            <a:ext cx="10692827"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图片占位符 2"/>
          <p:cNvSpPr>
            <a:spLocks noGrp="1"/>
          </p:cNvSpPr>
          <p:nvPr>
            <p:ph type="pic" sz="quarter" idx="13"/>
          </p:nvPr>
        </p:nvSpPr>
        <p:spPr>
          <a:xfrm>
            <a:off x="1681162" y="1028700"/>
            <a:ext cx="3407031" cy="5580251"/>
          </a:xfrm>
        </p:spPr>
        <p:txBody>
          <a:bodyPr/>
          <a:lstStyle/>
          <a:p>
            <a:endParaRPr lang="zh-CN" altLang="en-US"/>
          </a:p>
        </p:txBody>
      </p:sp>
      <p:sp>
        <p:nvSpPr>
          <p:cNvPr id="19" name="图片占位符 2"/>
          <p:cNvSpPr>
            <a:spLocks noGrp="1"/>
          </p:cNvSpPr>
          <p:nvPr>
            <p:ph type="pic" sz="quarter" idx="14"/>
          </p:nvPr>
        </p:nvSpPr>
        <p:spPr>
          <a:xfrm>
            <a:off x="7421331" y="1154684"/>
            <a:ext cx="3407031" cy="5495245"/>
          </a:xfrm>
        </p:spPr>
        <p:txBody>
          <a:bodyPr/>
          <a:lstStyle/>
          <a:p>
            <a:endParaRPr lang="zh-CN" altLang="en-US"/>
          </a:p>
        </p:txBody>
      </p:sp>
      <p:sp>
        <p:nvSpPr>
          <p:cNvPr id="18" name="矩形 17"/>
          <p:cNvSpPr/>
          <p:nvPr userDrawn="1"/>
        </p:nvSpPr>
        <p:spPr>
          <a:xfrm>
            <a:off x="-16621" y="6644595"/>
            <a:ext cx="12225241" cy="275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userDrawn="1"/>
        </p:nvSpPr>
        <p:spPr>
          <a:xfrm>
            <a:off x="11213448" y="6712405"/>
            <a:ext cx="302369" cy="1435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userDrawn="1"/>
        </p:nvCxnSpPr>
        <p:spPr>
          <a:xfrm>
            <a:off x="1900238" y="6780911"/>
            <a:ext cx="9258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393700" y="6628001"/>
            <a:ext cx="1673840" cy="292388"/>
          </a:xfrm>
          <a:prstGeom prst="rect">
            <a:avLst/>
          </a:prstGeom>
          <a:noFill/>
        </p:spPr>
        <p:txBody>
          <a:bodyPr wrap="square" rtlCol="0" anchor="ctr">
            <a:spAutoFit/>
          </a:bodyPr>
          <a:lstStyle/>
          <a:p>
            <a:pPr>
              <a:lnSpc>
                <a:spcPct val="130000"/>
              </a:lnSpc>
            </a:pPr>
            <a:r>
              <a:rPr lang="zh-CN" altLang="en-US" sz="1000" spc="300" dirty="0">
                <a:solidFill>
                  <a:schemeClr val="bg1"/>
                </a:solidFill>
                <a:latin typeface="+mj-ea"/>
                <a:ea typeface="+mj-ea"/>
              </a:rPr>
              <a:t>大工至善 大学至真</a:t>
            </a:r>
            <a:endParaRPr lang="zh-CN" altLang="en-US" sz="1000" spc="300" dirty="0">
              <a:solidFill>
                <a:schemeClr val="bg1"/>
              </a:solidFill>
              <a:latin typeface="+mj-ea"/>
              <a:ea typeface="+mj-ea"/>
            </a:endParaRPr>
          </a:p>
        </p:txBody>
      </p:sp>
      <p:sp>
        <p:nvSpPr>
          <p:cNvPr id="25" name="灯片编号占位符 35"/>
          <p:cNvSpPr txBox="1"/>
          <p:nvPr userDrawn="1"/>
        </p:nvSpPr>
        <p:spPr>
          <a:xfrm>
            <a:off x="11180208" y="6589718"/>
            <a:ext cx="368849" cy="3889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CA61745-C996-4C7E-A775-0A42A562A31C}" type="slidenum">
              <a:rPr lang="zh-CN" altLang="en-US" sz="1050" smtClean="0">
                <a:solidFill>
                  <a:schemeClr val="accent1"/>
                </a:solidFill>
              </a:rPr>
            </a:fld>
            <a:endParaRPr lang="zh-CN" altLang="en-US" sz="1050" dirty="0">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EEA24-993B-4529-A901-1698AD0F728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61745-C996-4C7E-A775-0A42A562A31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hdphoto" Target="../media/image9.wdp"/><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hdphoto" Target="../media/image9.wdp"/><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635"/>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71242" y="204876"/>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640715" y="2986405"/>
            <a:ext cx="10529570" cy="1325880"/>
          </a:xfrm>
        </p:spPr>
        <p:txBody>
          <a:bodyPr>
            <a:normAutofit/>
          </a:bodyPr>
          <a:lstStyle/>
          <a:p>
            <a:pPr algn="ctr"/>
            <a:r>
              <a:rPr sz="2665" kern="5000" spc="283" dirty="0">
                <a:solidFill>
                  <a:schemeClr val="bg1"/>
                </a:solidFill>
                <a:cs typeface="Arial" panose="020B0604020202020204" pitchFamily="34" charset="0"/>
                <a:sym typeface="+mn-ea"/>
              </a:rPr>
              <a:t>Query Rewriting using Automatic Synonym Extraction for E</a:t>
            </a:r>
            <a:r>
              <a:rPr lang="en-US" sz="2665" kern="5000" spc="283" dirty="0">
                <a:solidFill>
                  <a:schemeClr val="bg1"/>
                </a:solidFill>
                <a:cs typeface="Arial" panose="020B0604020202020204" pitchFamily="34" charset="0"/>
                <a:sym typeface="+mn-ea"/>
              </a:rPr>
              <a:t>-</a:t>
            </a:r>
            <a:r>
              <a:rPr sz="2665" kern="5000" spc="283" dirty="0">
                <a:solidFill>
                  <a:schemeClr val="bg1"/>
                </a:solidFill>
                <a:cs typeface="Arial" panose="020B0604020202020204" pitchFamily="34" charset="0"/>
                <a:sym typeface="+mn-ea"/>
              </a:rPr>
              <a:t>commerce Search</a:t>
            </a:r>
            <a:endParaRPr lang="zh-CN" altLang="en-US" sz="2665" i="1" kern="5000" spc="283" dirty="0">
              <a:solidFill>
                <a:schemeClr val="bg1"/>
              </a:solidFill>
              <a:cs typeface="Arial" panose="020B0604020202020204" pitchFamily="34" charset="0"/>
              <a:sym typeface="+mn-ea"/>
            </a:endParaRPr>
          </a:p>
        </p:txBody>
      </p:sp>
      <p:grpSp>
        <p:nvGrpSpPr>
          <p:cNvPr id="10" name="组合 9"/>
          <p:cNvGrpSpPr/>
          <p:nvPr/>
        </p:nvGrpSpPr>
        <p:grpSpPr>
          <a:xfrm>
            <a:off x="3997870" y="1421464"/>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2417986"/>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664857" y="2401790"/>
            <a:ext cx="4862286" cy="584775"/>
          </a:xfrm>
          <a:prstGeom prst="rect">
            <a:avLst/>
          </a:prstGeom>
          <a:noFill/>
        </p:spPr>
        <p:txBody>
          <a:bodyPr wrap="square" rtlCol="0">
            <a:spAutoFit/>
          </a:bodyPr>
          <a:lstStyle/>
          <a:p>
            <a:pPr algn="dist"/>
            <a:r>
              <a:rPr lang="zh-CN" altLang="en-US" sz="3200" dirty="0">
                <a:solidFill>
                  <a:schemeClr val="bg1"/>
                </a:solidFill>
                <a:latin typeface="华文新魏" panose="02010800040101010101" pitchFamily="2" charset="-122"/>
                <a:ea typeface="华文新魏" panose="02010800040101010101" pitchFamily="2" charset="-122"/>
              </a:rPr>
              <a:t>大</a:t>
            </a:r>
            <a:r>
              <a:rPr lang="zh-CN" altLang="en-US" sz="3200"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3200" dirty="0">
              <a:solidFill>
                <a:schemeClr val="bg1"/>
              </a:solidFill>
              <a:latin typeface="华文新魏" panose="02010800040101010101" pitchFamily="2" charset="-122"/>
              <a:ea typeface="华文新魏" panose="02010800040101010101" pitchFamily="2" charset="-122"/>
            </a:endParaRPr>
          </a:p>
        </p:txBody>
      </p:sp>
      <p:sp>
        <p:nvSpPr>
          <p:cNvPr id="2" name="标题 3"/>
          <p:cNvSpPr>
            <a:spLocks noGrp="1"/>
          </p:cNvSpPr>
          <p:nvPr/>
        </p:nvSpPr>
        <p:spPr>
          <a:xfrm>
            <a:off x="3997960" y="5766435"/>
            <a:ext cx="4443095" cy="691515"/>
          </a:xfrm>
          <a:prstGeom prst="rect">
            <a:avLst/>
          </a:prstGeom>
        </p:spPr>
        <p:txBody>
          <a:bodyPr vert="horz" lIns="91440" tIns="45720" rIns="91440" bIns="45720" rtlCol="0" anchor="ctr">
            <a:normAutofit/>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r>
              <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史宸枭</a:t>
            </a:r>
            <a:r>
              <a:rPr lang="zh-CN" altLang="en-US" sz="2000" b="0" kern="5000" spc="283" dirty="0">
                <a:solidFill>
                  <a:schemeClr val="bg1"/>
                </a:solidFill>
                <a:cs typeface="Arial" panose="020B0604020202020204" pitchFamily="34" charset="0"/>
                <a:sym typeface="+mn-ea"/>
              </a:rPr>
              <a:t>   </a:t>
            </a:r>
            <a:r>
              <a:rPr lang="en-US" altLang="zh-CN"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S320060117</a:t>
            </a:r>
            <a:endParaRPr lang="en-US" altLang="zh-CN"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p:txBody>
      </p:sp>
      <p:sp>
        <p:nvSpPr>
          <p:cNvPr id="3" name="标题 3"/>
          <p:cNvSpPr>
            <a:spLocks noGrp="1"/>
          </p:cNvSpPr>
          <p:nvPr/>
        </p:nvSpPr>
        <p:spPr>
          <a:xfrm>
            <a:off x="640715" y="3728720"/>
            <a:ext cx="10529570" cy="1325880"/>
          </a:xfrm>
          <a:prstGeom prst="rect">
            <a:avLst/>
          </a:prstGeom>
        </p:spPr>
        <p:txBody>
          <a:bodyPr vert="horz" lIns="91440" tIns="45720" rIns="91440" bIns="45720" rtlCol="0" anchor="ctr">
            <a:normAutofit/>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r>
              <a:rPr sz="2665" b="0" kern="5000" spc="283" dirty="0">
                <a:solidFill>
                  <a:schemeClr val="bg1"/>
                </a:solidFill>
                <a:cs typeface="Arial" panose="020B0604020202020204" pitchFamily="34" charset="0"/>
                <a:sym typeface="+mn-ea"/>
              </a:rPr>
              <a:t>基于同义词自动抽取的电子商务查询重写</a:t>
            </a:r>
            <a:endParaRPr sz="2665" b="0" kern="5000" spc="283" dirty="0">
              <a:solidFill>
                <a:schemeClr val="bg1"/>
              </a:solidFill>
              <a:cs typeface="Arial" panose="020B0604020202020204" pitchFamily="34" charset="0"/>
              <a:sym typeface="+mn-ea"/>
            </a:endParaRPr>
          </a:p>
        </p:txBody>
      </p:sp>
      <p:sp>
        <p:nvSpPr>
          <p:cNvPr id="6" name="标题 3"/>
          <p:cNvSpPr>
            <a:spLocks noGrp="1"/>
          </p:cNvSpPr>
          <p:nvPr/>
        </p:nvSpPr>
        <p:spPr>
          <a:xfrm>
            <a:off x="640715" y="4535805"/>
            <a:ext cx="10529570" cy="1325880"/>
          </a:xfrm>
          <a:prstGeom prst="rect">
            <a:avLst/>
          </a:prstGeom>
        </p:spPr>
        <p:txBody>
          <a:bodyPr vert="horz" lIns="91440" tIns="45720" rIns="91440" bIns="45720" rtlCol="0" anchor="ctr">
            <a:normAutofit/>
          </a:bodyPr>
          <a:lstStyle>
            <a:lvl1pPr algn="dist" defTabSz="914400" rtl="0" eaLnBrk="1" latinLnBrk="0" hangingPunct="1">
              <a:lnSpc>
                <a:spcPct val="90000"/>
              </a:lnSpc>
              <a:spcBef>
                <a:spcPct val="0"/>
              </a:spcBef>
              <a:buNone/>
              <a:defRPr sz="5400" b="1" kern="1200">
                <a:solidFill>
                  <a:schemeClr val="bg1"/>
                </a:solidFill>
                <a:latin typeface="+mj-lt"/>
                <a:ea typeface="+mj-ea"/>
                <a:cs typeface="+mj-cs"/>
              </a:defRPr>
            </a:lvl1pPr>
          </a:lstStyle>
          <a:p>
            <a:pPr algn="ctr"/>
            <a:r>
              <a:rPr 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SIGIR-2019  </a:t>
            </a:r>
            <a:endParaRPr 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a:p>
            <a:pPr algn="ctr"/>
            <a:r>
              <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作者：Aritra Mandal  Ishita Khan  Prathyusha Senthil Kumar</a:t>
            </a:r>
            <a:endPar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a:p>
            <a:pPr algn="ctr"/>
            <a:r>
              <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rPr>
              <a:t>（eBay Inc）</a:t>
            </a:r>
            <a:endParaRPr lang="zh-CN" altLang="en-US" sz="2000" b="0" kern="5000" spc="283" dirty="0">
              <a:solidFill>
                <a:schemeClr val="bg1"/>
              </a:solidFill>
              <a:latin typeface="黑体" panose="02010609060101010101" charset="-122"/>
              <a:ea typeface="黑体" panose="02010609060101010101" charset="-122"/>
              <a:cs typeface="Arial" panose="020B0604020202020204" pitchFamily="34" charset="0"/>
              <a:sym typeface="+mn-ea"/>
            </a:endParaRPr>
          </a:p>
        </p:txBody>
      </p:sp>
      <p:sp>
        <p:nvSpPr>
          <p:cNvPr id="7" name="椭圆 6"/>
          <p:cNvSpPr/>
          <p:nvPr/>
        </p:nvSpPr>
        <p:spPr>
          <a:xfrm>
            <a:off x="2871242" y="203606"/>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查询重写的同义词词典生成</a:t>
            </a:r>
            <a:endParaRPr lang="zh-CN" altLang="en-US" dirty="0"/>
          </a:p>
        </p:txBody>
      </p:sp>
      <p:sp>
        <p:nvSpPr>
          <p:cNvPr id="12" name="等腰三角形 11"/>
          <p:cNvSpPr/>
          <p:nvPr/>
        </p:nvSpPr>
        <p:spPr>
          <a:xfrm rot="20091718">
            <a:off x="10952004" y="3945544"/>
            <a:ext cx="808356" cy="696859"/>
          </a:xfrm>
          <a:prstGeom prst="triangl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2.2</a:t>
            </a:r>
            <a:endParaRPr lang="en-US" altLang="zh-CN" sz="3200" spc="100" dirty="0" smtClean="0">
              <a:solidFill>
                <a:schemeClr val="bg1"/>
              </a:solidFill>
            </a:endParaRPr>
          </a:p>
        </p:txBody>
      </p:sp>
      <p:sp>
        <p:nvSpPr>
          <p:cNvPr id="4" name="椭圆 3"/>
          <p:cNvSpPr/>
          <p:nvPr/>
        </p:nvSpPr>
        <p:spPr>
          <a:xfrm>
            <a:off x="4620267" y="2249118"/>
            <a:ext cx="2683496" cy="2683496"/>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6" name="组合 5"/>
          <p:cNvGrpSpPr/>
          <p:nvPr/>
        </p:nvGrpSpPr>
        <p:grpSpPr>
          <a:xfrm>
            <a:off x="5788250" y="2724736"/>
            <a:ext cx="487230" cy="487230"/>
            <a:chOff x="1649684" y="465073"/>
            <a:chExt cx="2713594" cy="2713594"/>
          </a:xfrm>
        </p:grpSpPr>
        <p:grpSp>
          <p:nvGrpSpPr>
            <p:cNvPr id="20" name="组合 19"/>
            <p:cNvGrpSpPr/>
            <p:nvPr/>
          </p:nvGrpSpPr>
          <p:grpSpPr>
            <a:xfrm>
              <a:off x="1649684" y="465073"/>
              <a:ext cx="2713594" cy="2713594"/>
              <a:chOff x="1664733" y="480122"/>
              <a:chExt cx="2683496" cy="2683496"/>
            </a:xfrm>
          </p:grpSpPr>
          <p:sp>
            <p:nvSpPr>
              <p:cNvPr id="21" name="椭圆 20"/>
              <p:cNvSpPr/>
              <p:nvPr/>
            </p:nvSpPr>
            <p:spPr>
              <a:xfrm>
                <a:off x="2475884" y="480122"/>
                <a:ext cx="1061194" cy="26834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2" name="椭圆 21"/>
              <p:cNvSpPr/>
              <p:nvPr/>
            </p:nvSpPr>
            <p:spPr>
              <a:xfrm rot="7200000">
                <a:off x="2475884" y="480122"/>
                <a:ext cx="1061194" cy="26834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3" name="椭圆 22"/>
              <p:cNvSpPr/>
              <p:nvPr/>
            </p:nvSpPr>
            <p:spPr>
              <a:xfrm rot="-7200000">
                <a:off x="2475884" y="480122"/>
                <a:ext cx="1061194" cy="268349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24" name="椭圆 23"/>
            <p:cNvSpPr/>
            <p:nvPr/>
          </p:nvSpPr>
          <p:spPr>
            <a:xfrm>
              <a:off x="2741438" y="1556827"/>
              <a:ext cx="530086" cy="53008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25" name="椭圆 24"/>
          <p:cNvSpPr/>
          <p:nvPr/>
        </p:nvSpPr>
        <p:spPr>
          <a:xfrm>
            <a:off x="4153656" y="1866749"/>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6" name="Freeform 37"/>
          <p:cNvSpPr>
            <a:spLocks noEditPoints="1"/>
          </p:cNvSpPr>
          <p:nvPr/>
        </p:nvSpPr>
        <p:spPr bwMode="auto">
          <a:xfrm>
            <a:off x="7712826" y="3890672"/>
            <a:ext cx="344727" cy="275782"/>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p>
            <a:endParaRPr lang="zh-CN" altLang="en-US">
              <a:cs typeface="+mn-ea"/>
              <a:sym typeface="+mn-lt"/>
            </a:endParaRPr>
          </a:p>
        </p:txBody>
      </p:sp>
      <p:sp>
        <p:nvSpPr>
          <p:cNvPr id="29" name="椭圆 28"/>
          <p:cNvSpPr/>
          <p:nvPr/>
        </p:nvSpPr>
        <p:spPr>
          <a:xfrm>
            <a:off x="4585266" y="2406904"/>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椭圆 26"/>
          <p:cNvSpPr/>
          <p:nvPr/>
        </p:nvSpPr>
        <p:spPr>
          <a:xfrm>
            <a:off x="7289921" y="1867384"/>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8" name="椭圆 27"/>
          <p:cNvSpPr/>
          <p:nvPr/>
        </p:nvSpPr>
        <p:spPr>
          <a:xfrm>
            <a:off x="3794881" y="3211679"/>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1" name="Freeform 34"/>
          <p:cNvSpPr/>
          <p:nvPr/>
        </p:nvSpPr>
        <p:spPr bwMode="auto">
          <a:xfrm>
            <a:off x="7450023" y="2036810"/>
            <a:ext cx="365833" cy="339099"/>
          </a:xfrm>
          <a:custGeom>
            <a:avLst/>
            <a:gdLst>
              <a:gd name="T0" fmla="*/ 258 w 298"/>
              <a:gd name="T1" fmla="*/ 0 h 276"/>
              <a:gd name="T2" fmla="*/ 41 w 298"/>
              <a:gd name="T3" fmla="*/ 0 h 276"/>
              <a:gd name="T4" fmla="*/ 0 w 298"/>
              <a:gd name="T5" fmla="*/ 40 h 276"/>
              <a:gd name="T6" fmla="*/ 0 w 298"/>
              <a:gd name="T7" fmla="*/ 180 h 276"/>
              <a:gd name="T8" fmla="*/ 41 w 298"/>
              <a:gd name="T9" fmla="*/ 220 h 276"/>
              <a:gd name="T10" fmla="*/ 128 w 298"/>
              <a:gd name="T11" fmla="*/ 220 h 276"/>
              <a:gd name="T12" fmla="*/ 128 w 298"/>
              <a:gd name="T13" fmla="*/ 276 h 276"/>
              <a:gd name="T14" fmla="*/ 220 w 298"/>
              <a:gd name="T15" fmla="*/ 220 h 276"/>
              <a:gd name="T16" fmla="*/ 258 w 298"/>
              <a:gd name="T17" fmla="*/ 220 h 276"/>
              <a:gd name="T18" fmla="*/ 298 w 298"/>
              <a:gd name="T19" fmla="*/ 180 h 276"/>
              <a:gd name="T20" fmla="*/ 298 w 298"/>
              <a:gd name="T21" fmla="*/ 40 h 276"/>
              <a:gd name="T22" fmla="*/ 258 w 298"/>
              <a:gd name="T2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76">
                <a:moveTo>
                  <a:pt x="258" y="0"/>
                </a:moveTo>
                <a:cubicBezTo>
                  <a:pt x="41" y="0"/>
                  <a:pt x="41" y="0"/>
                  <a:pt x="41" y="0"/>
                </a:cubicBezTo>
                <a:cubicBezTo>
                  <a:pt x="19" y="0"/>
                  <a:pt x="0" y="18"/>
                  <a:pt x="0" y="40"/>
                </a:cubicBezTo>
                <a:cubicBezTo>
                  <a:pt x="0" y="180"/>
                  <a:pt x="0" y="180"/>
                  <a:pt x="0" y="180"/>
                </a:cubicBezTo>
                <a:cubicBezTo>
                  <a:pt x="0" y="202"/>
                  <a:pt x="19" y="220"/>
                  <a:pt x="41" y="220"/>
                </a:cubicBezTo>
                <a:cubicBezTo>
                  <a:pt x="128" y="220"/>
                  <a:pt x="128" y="220"/>
                  <a:pt x="128" y="220"/>
                </a:cubicBezTo>
                <a:cubicBezTo>
                  <a:pt x="128" y="276"/>
                  <a:pt x="128" y="276"/>
                  <a:pt x="128" y="276"/>
                </a:cubicBezTo>
                <a:cubicBezTo>
                  <a:pt x="220" y="220"/>
                  <a:pt x="220" y="220"/>
                  <a:pt x="220" y="220"/>
                </a:cubicBezTo>
                <a:cubicBezTo>
                  <a:pt x="258" y="220"/>
                  <a:pt x="258" y="220"/>
                  <a:pt x="258" y="220"/>
                </a:cubicBezTo>
                <a:cubicBezTo>
                  <a:pt x="280" y="220"/>
                  <a:pt x="298" y="202"/>
                  <a:pt x="298" y="180"/>
                </a:cubicBezTo>
                <a:cubicBezTo>
                  <a:pt x="298" y="40"/>
                  <a:pt x="298" y="40"/>
                  <a:pt x="298" y="40"/>
                </a:cubicBezTo>
                <a:cubicBezTo>
                  <a:pt x="298" y="18"/>
                  <a:pt x="280" y="0"/>
                  <a:pt x="258"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grpSp>
        <p:nvGrpSpPr>
          <p:cNvPr id="34" name="组合 33"/>
          <p:cNvGrpSpPr/>
          <p:nvPr/>
        </p:nvGrpSpPr>
        <p:grpSpPr>
          <a:xfrm>
            <a:off x="4036274" y="3321032"/>
            <a:ext cx="240606" cy="389753"/>
            <a:chOff x="4017838" y="1656867"/>
            <a:chExt cx="799474" cy="1295054"/>
          </a:xfrm>
          <a:noFill/>
        </p:grpSpPr>
        <p:sp>
          <p:nvSpPr>
            <p:cNvPr id="35" name="Freeform 40"/>
            <p:cNvSpPr/>
            <p:nvPr/>
          </p:nvSpPr>
          <p:spPr bwMode="auto">
            <a:xfrm>
              <a:off x="4167447" y="1656867"/>
              <a:ext cx="500256" cy="846227"/>
            </a:xfrm>
            <a:custGeom>
              <a:avLst/>
              <a:gdLst>
                <a:gd name="T0" fmla="*/ 62 w 123"/>
                <a:gd name="T1" fmla="*/ 207 h 207"/>
                <a:gd name="T2" fmla="*/ 123 w 123"/>
                <a:gd name="T3" fmla="*/ 146 h 207"/>
                <a:gd name="T4" fmla="*/ 123 w 123"/>
                <a:gd name="T5" fmla="*/ 61 h 207"/>
                <a:gd name="T6" fmla="*/ 62 w 123"/>
                <a:gd name="T7" fmla="*/ 0 h 207"/>
                <a:gd name="T8" fmla="*/ 0 w 123"/>
                <a:gd name="T9" fmla="*/ 61 h 207"/>
                <a:gd name="T10" fmla="*/ 0 w 123"/>
                <a:gd name="T11" fmla="*/ 146 h 207"/>
                <a:gd name="T12" fmla="*/ 62 w 123"/>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123" h="207">
                  <a:moveTo>
                    <a:pt x="62" y="207"/>
                  </a:moveTo>
                  <a:cubicBezTo>
                    <a:pt x="95" y="207"/>
                    <a:pt x="123" y="180"/>
                    <a:pt x="123" y="146"/>
                  </a:cubicBezTo>
                  <a:cubicBezTo>
                    <a:pt x="123" y="61"/>
                    <a:pt x="123" y="61"/>
                    <a:pt x="123" y="61"/>
                  </a:cubicBezTo>
                  <a:cubicBezTo>
                    <a:pt x="123" y="27"/>
                    <a:pt x="95" y="0"/>
                    <a:pt x="62" y="0"/>
                  </a:cubicBezTo>
                  <a:cubicBezTo>
                    <a:pt x="28" y="0"/>
                    <a:pt x="0" y="27"/>
                    <a:pt x="0" y="61"/>
                  </a:cubicBezTo>
                  <a:cubicBezTo>
                    <a:pt x="0" y="146"/>
                    <a:pt x="0" y="146"/>
                    <a:pt x="0" y="146"/>
                  </a:cubicBezTo>
                  <a:cubicBezTo>
                    <a:pt x="0" y="180"/>
                    <a:pt x="28" y="207"/>
                    <a:pt x="62" y="207"/>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sp>
          <p:nvSpPr>
            <p:cNvPr id="36" name="Freeform 41"/>
            <p:cNvSpPr/>
            <p:nvPr/>
          </p:nvSpPr>
          <p:spPr bwMode="auto">
            <a:xfrm>
              <a:off x="4017838" y="2152447"/>
              <a:ext cx="799474" cy="799474"/>
            </a:xfrm>
            <a:custGeom>
              <a:avLst/>
              <a:gdLst>
                <a:gd name="T0" fmla="*/ 184 w 196"/>
                <a:gd name="T1" fmla="*/ 0 h 196"/>
                <a:gd name="T2" fmla="*/ 171 w 196"/>
                <a:gd name="T3" fmla="*/ 12 h 196"/>
                <a:gd name="T4" fmla="*/ 171 w 196"/>
                <a:gd name="T5" fmla="*/ 29 h 196"/>
                <a:gd name="T6" fmla="*/ 98 w 196"/>
                <a:gd name="T7" fmla="*/ 100 h 196"/>
                <a:gd name="T8" fmla="*/ 25 w 196"/>
                <a:gd name="T9" fmla="*/ 29 h 196"/>
                <a:gd name="T10" fmla="*/ 25 w 196"/>
                <a:gd name="T11" fmla="*/ 12 h 196"/>
                <a:gd name="T12" fmla="*/ 12 w 196"/>
                <a:gd name="T13" fmla="*/ 0 h 196"/>
                <a:gd name="T14" fmla="*/ 0 w 196"/>
                <a:gd name="T15" fmla="*/ 12 h 196"/>
                <a:gd name="T16" fmla="*/ 0 w 196"/>
                <a:gd name="T17" fmla="*/ 29 h 196"/>
                <a:gd name="T18" fmla="*/ 87 w 196"/>
                <a:gd name="T19" fmla="*/ 124 h 196"/>
                <a:gd name="T20" fmla="*/ 87 w 196"/>
                <a:gd name="T21" fmla="*/ 171 h 196"/>
                <a:gd name="T22" fmla="*/ 66 w 196"/>
                <a:gd name="T23" fmla="*/ 171 h 196"/>
                <a:gd name="T24" fmla="*/ 53 w 196"/>
                <a:gd name="T25" fmla="*/ 183 h 196"/>
                <a:gd name="T26" fmla="*/ 66 w 196"/>
                <a:gd name="T27" fmla="*/ 196 h 196"/>
                <a:gd name="T28" fmla="*/ 134 w 196"/>
                <a:gd name="T29" fmla="*/ 196 h 196"/>
                <a:gd name="T30" fmla="*/ 146 w 196"/>
                <a:gd name="T31" fmla="*/ 183 h 196"/>
                <a:gd name="T32" fmla="*/ 134 w 196"/>
                <a:gd name="T33" fmla="*/ 171 h 196"/>
                <a:gd name="T34" fmla="*/ 112 w 196"/>
                <a:gd name="T35" fmla="*/ 171 h 196"/>
                <a:gd name="T36" fmla="*/ 112 w 196"/>
                <a:gd name="T37" fmla="*/ 123 h 196"/>
                <a:gd name="T38" fmla="*/ 196 w 196"/>
                <a:gd name="T39" fmla="*/ 29 h 196"/>
                <a:gd name="T40" fmla="*/ 196 w 196"/>
                <a:gd name="T41" fmla="*/ 12 h 196"/>
                <a:gd name="T42" fmla="*/ 184 w 196"/>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196">
                  <a:moveTo>
                    <a:pt x="184" y="0"/>
                  </a:moveTo>
                  <a:cubicBezTo>
                    <a:pt x="177" y="0"/>
                    <a:pt x="171" y="5"/>
                    <a:pt x="171" y="12"/>
                  </a:cubicBezTo>
                  <a:cubicBezTo>
                    <a:pt x="171" y="29"/>
                    <a:pt x="171" y="29"/>
                    <a:pt x="171" y="29"/>
                  </a:cubicBezTo>
                  <a:cubicBezTo>
                    <a:pt x="171" y="68"/>
                    <a:pt x="139" y="100"/>
                    <a:pt x="98" y="100"/>
                  </a:cubicBezTo>
                  <a:cubicBezTo>
                    <a:pt x="58" y="100"/>
                    <a:pt x="25" y="68"/>
                    <a:pt x="25" y="29"/>
                  </a:cubicBezTo>
                  <a:cubicBezTo>
                    <a:pt x="25" y="12"/>
                    <a:pt x="25" y="12"/>
                    <a:pt x="25" y="12"/>
                  </a:cubicBezTo>
                  <a:cubicBezTo>
                    <a:pt x="25" y="5"/>
                    <a:pt x="19" y="0"/>
                    <a:pt x="12" y="0"/>
                  </a:cubicBezTo>
                  <a:cubicBezTo>
                    <a:pt x="6" y="0"/>
                    <a:pt x="0" y="5"/>
                    <a:pt x="0" y="12"/>
                  </a:cubicBezTo>
                  <a:cubicBezTo>
                    <a:pt x="0" y="29"/>
                    <a:pt x="0" y="29"/>
                    <a:pt x="0" y="29"/>
                  </a:cubicBezTo>
                  <a:cubicBezTo>
                    <a:pt x="0" y="78"/>
                    <a:pt x="38" y="118"/>
                    <a:pt x="87" y="124"/>
                  </a:cubicBezTo>
                  <a:cubicBezTo>
                    <a:pt x="87" y="171"/>
                    <a:pt x="87" y="171"/>
                    <a:pt x="87" y="171"/>
                  </a:cubicBezTo>
                  <a:cubicBezTo>
                    <a:pt x="66" y="171"/>
                    <a:pt x="66" y="171"/>
                    <a:pt x="66" y="171"/>
                  </a:cubicBezTo>
                  <a:cubicBezTo>
                    <a:pt x="59" y="171"/>
                    <a:pt x="53" y="176"/>
                    <a:pt x="53" y="183"/>
                  </a:cubicBezTo>
                  <a:cubicBezTo>
                    <a:pt x="53" y="190"/>
                    <a:pt x="59" y="196"/>
                    <a:pt x="66" y="196"/>
                  </a:cubicBezTo>
                  <a:cubicBezTo>
                    <a:pt x="134" y="196"/>
                    <a:pt x="134" y="196"/>
                    <a:pt x="134" y="196"/>
                  </a:cubicBezTo>
                  <a:cubicBezTo>
                    <a:pt x="141" y="196"/>
                    <a:pt x="146" y="190"/>
                    <a:pt x="146" y="183"/>
                  </a:cubicBezTo>
                  <a:cubicBezTo>
                    <a:pt x="146" y="176"/>
                    <a:pt x="141" y="171"/>
                    <a:pt x="134" y="171"/>
                  </a:cubicBezTo>
                  <a:cubicBezTo>
                    <a:pt x="112" y="171"/>
                    <a:pt x="112" y="171"/>
                    <a:pt x="112" y="171"/>
                  </a:cubicBezTo>
                  <a:cubicBezTo>
                    <a:pt x="112" y="123"/>
                    <a:pt x="112" y="123"/>
                    <a:pt x="112" y="123"/>
                  </a:cubicBezTo>
                  <a:cubicBezTo>
                    <a:pt x="160" y="116"/>
                    <a:pt x="196" y="77"/>
                    <a:pt x="196" y="29"/>
                  </a:cubicBezTo>
                  <a:cubicBezTo>
                    <a:pt x="196" y="12"/>
                    <a:pt x="196" y="12"/>
                    <a:pt x="196" y="12"/>
                  </a:cubicBezTo>
                  <a:cubicBezTo>
                    <a:pt x="196" y="5"/>
                    <a:pt x="191" y="0"/>
                    <a:pt x="184"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grpSp>
      <p:sp>
        <p:nvSpPr>
          <p:cNvPr id="37" name="椭圆 36"/>
          <p:cNvSpPr/>
          <p:nvPr/>
        </p:nvSpPr>
        <p:spPr>
          <a:xfrm>
            <a:off x="7782491" y="2351024"/>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8" name="椭圆 37"/>
          <p:cNvSpPr/>
          <p:nvPr/>
        </p:nvSpPr>
        <p:spPr>
          <a:xfrm>
            <a:off x="4208711" y="3765169"/>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1" name="文本框 40"/>
          <p:cNvSpPr txBox="1"/>
          <p:nvPr/>
        </p:nvSpPr>
        <p:spPr>
          <a:xfrm>
            <a:off x="125095" y="1468120"/>
            <a:ext cx="4143375" cy="368300"/>
          </a:xfrm>
          <a:prstGeom prst="rect">
            <a:avLst/>
          </a:prstGeom>
          <a:noFill/>
        </p:spPr>
        <p:txBody>
          <a:bodyPr wrap="square" rtlCol="0" anchor="t">
            <a:spAutoFit/>
          </a:bodyPr>
          <a:p>
            <a:pPr algn="l"/>
            <a:r>
              <a:rPr lang="en-US" altLang="zh-CN" dirty="0">
                <a:solidFill>
                  <a:srgbClr val="48A2A0"/>
                </a:solidFill>
                <a:cs typeface="+mn-ea"/>
                <a:sym typeface="+mn-lt"/>
              </a:rPr>
              <a:t>Stemming equivalents</a:t>
            </a:r>
            <a:r>
              <a:rPr lang="zh-CN" altLang="en-US" dirty="0">
                <a:solidFill>
                  <a:srgbClr val="48A2A0"/>
                </a:solidFill>
                <a:cs typeface="+mn-ea"/>
                <a:sym typeface="+mn-lt"/>
              </a:rPr>
              <a:t>（词干等价物）</a:t>
            </a:r>
            <a:endParaRPr lang="zh-CN" altLang="en-US" dirty="0">
              <a:solidFill>
                <a:srgbClr val="48A2A0"/>
              </a:solidFill>
              <a:cs typeface="+mn-ea"/>
              <a:sym typeface="+mn-lt"/>
            </a:endParaRPr>
          </a:p>
        </p:txBody>
      </p:sp>
      <p:sp>
        <p:nvSpPr>
          <p:cNvPr id="42" name="文本框 41"/>
          <p:cNvSpPr txBox="1"/>
          <p:nvPr/>
        </p:nvSpPr>
        <p:spPr>
          <a:xfrm>
            <a:off x="59690" y="1836420"/>
            <a:ext cx="4171950" cy="645160"/>
          </a:xfrm>
          <a:prstGeom prst="rect">
            <a:avLst/>
          </a:prstGeom>
          <a:noFill/>
        </p:spPr>
        <p:txBody>
          <a:bodyPr wrap="square" rtlCol="0" anchor="t">
            <a:spAutoFit/>
          </a:bodyPr>
          <a:p>
            <a:pPr algn="l"/>
            <a:r>
              <a:rPr lang="en-US" altLang="zh-CN" dirty="0">
                <a:solidFill>
                  <a:schemeClr val="tx1">
                    <a:lumMod val="75000"/>
                    <a:lumOff val="25000"/>
                  </a:schemeClr>
                </a:solidFill>
                <a:cs typeface="+mn-ea"/>
                <a:sym typeface="+mn-lt"/>
              </a:rPr>
              <a:t>解析到同一个词干根</a:t>
            </a:r>
            <a:r>
              <a:rPr lang="zh-CN" altLang="en-US" dirty="0">
                <a:solidFill>
                  <a:schemeClr val="tx1">
                    <a:lumMod val="75000"/>
                    <a:lumOff val="25000"/>
                  </a:schemeClr>
                </a:solidFill>
                <a:cs typeface="+mn-ea"/>
                <a:sym typeface="+mn-lt"/>
              </a:rPr>
              <a:t>。</a:t>
            </a:r>
            <a:endParaRPr lang="en-US" altLang="zh-CN" dirty="0">
              <a:solidFill>
                <a:schemeClr val="tx1">
                  <a:lumMod val="75000"/>
                  <a:lumOff val="25000"/>
                </a:schemeClr>
              </a:solidFill>
              <a:cs typeface="+mn-ea"/>
              <a:sym typeface="+mn-lt"/>
            </a:endParaRPr>
          </a:p>
          <a:p>
            <a:pPr algn="l"/>
            <a:r>
              <a:rPr lang="zh-CN" altLang="en-US" dirty="0">
                <a:solidFill>
                  <a:schemeClr val="tx1">
                    <a:lumMod val="75000"/>
                    <a:lumOff val="25000"/>
                  </a:schemeClr>
                </a:solidFill>
                <a:cs typeface="+mn-ea"/>
                <a:sym typeface="+mn-lt"/>
              </a:rPr>
              <a:t>例：</a:t>
            </a:r>
            <a:r>
              <a:rPr lang="en-US" altLang="zh-CN" dirty="0">
                <a:solidFill>
                  <a:schemeClr val="tx1">
                    <a:lumMod val="75000"/>
                    <a:lumOff val="25000"/>
                  </a:schemeClr>
                </a:solidFill>
                <a:cs typeface="+mn-ea"/>
                <a:sym typeface="+mn-lt"/>
              </a:rPr>
              <a:t>boat </a:t>
            </a:r>
            <a:r>
              <a:rPr lang="zh-CN" altLang="en-US" dirty="0">
                <a:solidFill>
                  <a:schemeClr val="tx1">
                    <a:lumMod val="75000"/>
                    <a:lumOff val="25000"/>
                  </a:schemeClr>
                </a:solidFill>
                <a:cs typeface="+mn-ea"/>
                <a:sym typeface="+mn-lt"/>
              </a:rPr>
              <a:t>和 </a:t>
            </a:r>
            <a:r>
              <a:rPr lang="en-US" altLang="zh-CN" dirty="0">
                <a:solidFill>
                  <a:schemeClr val="tx1">
                    <a:lumMod val="75000"/>
                    <a:lumOff val="25000"/>
                  </a:schemeClr>
                </a:solidFill>
                <a:cs typeface="+mn-ea"/>
                <a:sym typeface="+mn-lt"/>
              </a:rPr>
              <a:t>boats</a:t>
            </a:r>
            <a:r>
              <a:rPr lang="zh-CN" altLang="en-US" dirty="0">
                <a:solidFill>
                  <a:schemeClr val="tx1">
                    <a:lumMod val="75000"/>
                    <a:lumOff val="25000"/>
                  </a:schemeClr>
                </a:solidFill>
                <a:cs typeface="+mn-ea"/>
                <a:sym typeface="+mn-lt"/>
              </a:rPr>
              <a:t>都有相同的根：</a:t>
            </a:r>
            <a:r>
              <a:rPr lang="en-US" altLang="zh-CN" dirty="0">
                <a:solidFill>
                  <a:schemeClr val="tx1">
                    <a:lumMod val="75000"/>
                    <a:lumOff val="25000"/>
                  </a:schemeClr>
                </a:solidFill>
                <a:cs typeface="+mn-ea"/>
                <a:sym typeface="+mn-lt"/>
              </a:rPr>
              <a:t>boat</a:t>
            </a:r>
            <a:endParaRPr lang="en-US" altLang="zh-CN" dirty="0">
              <a:solidFill>
                <a:schemeClr val="tx1">
                  <a:lumMod val="75000"/>
                  <a:lumOff val="25000"/>
                </a:schemeClr>
              </a:solidFill>
              <a:cs typeface="+mn-ea"/>
              <a:sym typeface="+mn-lt"/>
            </a:endParaRPr>
          </a:p>
        </p:txBody>
      </p:sp>
      <p:sp>
        <p:nvSpPr>
          <p:cNvPr id="43" name="文本框 42"/>
          <p:cNvSpPr txBox="1"/>
          <p:nvPr/>
        </p:nvSpPr>
        <p:spPr>
          <a:xfrm>
            <a:off x="-43815" y="2851785"/>
            <a:ext cx="4312285" cy="368300"/>
          </a:xfrm>
          <a:prstGeom prst="rect">
            <a:avLst/>
          </a:prstGeom>
          <a:noFill/>
        </p:spPr>
        <p:txBody>
          <a:bodyPr wrap="square" rtlCol="0" anchor="t">
            <a:spAutoFit/>
          </a:bodyPr>
          <a:p>
            <a:pPr algn="l"/>
            <a:r>
              <a:rPr lang="en-US" altLang="zh-CN" dirty="0">
                <a:solidFill>
                  <a:srgbClr val="48A2A0"/>
                </a:solidFill>
                <a:cs typeface="+mn-ea"/>
                <a:sym typeface="+mn-lt"/>
              </a:rPr>
              <a:t>Compounding equivalents</a:t>
            </a:r>
            <a:r>
              <a:rPr lang="zh-CN" altLang="en-US" dirty="0">
                <a:solidFill>
                  <a:srgbClr val="48A2A0"/>
                </a:solidFill>
                <a:cs typeface="+mn-ea"/>
                <a:sym typeface="+mn-lt"/>
              </a:rPr>
              <a:t>（组合等价物）</a:t>
            </a:r>
            <a:endParaRPr lang="zh-CN" altLang="en-US" dirty="0">
              <a:solidFill>
                <a:srgbClr val="48A2A0"/>
              </a:solidFill>
              <a:cs typeface="+mn-ea"/>
              <a:sym typeface="+mn-lt"/>
            </a:endParaRPr>
          </a:p>
        </p:txBody>
      </p:sp>
      <p:sp>
        <p:nvSpPr>
          <p:cNvPr id="100" name="文本框 99"/>
          <p:cNvSpPr txBox="1"/>
          <p:nvPr/>
        </p:nvSpPr>
        <p:spPr>
          <a:xfrm>
            <a:off x="259715" y="3251200"/>
            <a:ext cx="3535045" cy="922020"/>
          </a:xfrm>
          <a:prstGeom prst="rect">
            <a:avLst/>
          </a:prstGeom>
          <a:noFill/>
          <a:ln w="9525">
            <a:noFill/>
          </a:ln>
        </p:spPr>
        <p:txBody>
          <a:bodyPr wrap="square">
            <a:spAutoFit/>
          </a:bodyPr>
          <a:p>
            <a:pPr algn="l">
              <a:buClrTx/>
              <a:buSzTx/>
              <a:buFontTx/>
            </a:pPr>
            <a:r>
              <a:rPr lang="zh-CN" altLang="en-US" b="0" dirty="0">
                <a:solidFill>
                  <a:schemeClr val="tx1">
                    <a:lumMod val="75000"/>
                    <a:lumOff val="25000"/>
                  </a:schemeClr>
                </a:solidFill>
                <a:cs typeface="+mn-ea"/>
              </a:rPr>
              <a:t>一些组合的词语与分开表示的词语意思相同</a:t>
            </a:r>
            <a:endParaRPr lang="zh-CN" altLang="en-US" b="0" dirty="0">
              <a:solidFill>
                <a:schemeClr val="tx1">
                  <a:lumMod val="75000"/>
                  <a:lumOff val="25000"/>
                </a:schemeClr>
              </a:solidFill>
              <a:cs typeface="+mn-ea"/>
            </a:endParaRPr>
          </a:p>
          <a:p>
            <a:pPr algn="l">
              <a:buClrTx/>
              <a:buSzTx/>
              <a:buFontTx/>
            </a:pPr>
            <a:r>
              <a:rPr lang="zh-CN" altLang="en-US" dirty="0">
                <a:solidFill>
                  <a:schemeClr val="tx1">
                    <a:lumMod val="75000"/>
                    <a:lumOff val="25000"/>
                  </a:schemeClr>
                </a:solidFill>
                <a:cs typeface="+mn-ea"/>
              </a:rPr>
              <a:t>例：sail boat and sailboat（帆船）</a:t>
            </a:r>
            <a:endParaRPr lang="zh-CN" altLang="en-US" dirty="0">
              <a:solidFill>
                <a:schemeClr val="tx1">
                  <a:lumMod val="75000"/>
                  <a:lumOff val="25000"/>
                </a:schemeClr>
              </a:solidFill>
              <a:cs typeface="+mn-ea"/>
            </a:endParaRPr>
          </a:p>
        </p:txBody>
      </p:sp>
      <p:sp>
        <p:nvSpPr>
          <p:cNvPr id="44" name="文本框 43"/>
          <p:cNvSpPr txBox="1"/>
          <p:nvPr/>
        </p:nvSpPr>
        <p:spPr>
          <a:xfrm>
            <a:off x="8042910" y="1468120"/>
            <a:ext cx="3855720" cy="645160"/>
          </a:xfrm>
          <a:prstGeom prst="rect">
            <a:avLst/>
          </a:prstGeom>
          <a:noFill/>
        </p:spPr>
        <p:txBody>
          <a:bodyPr wrap="square" rtlCol="0" anchor="t">
            <a:spAutoFit/>
          </a:bodyPr>
          <a:p>
            <a:pPr algn="l"/>
            <a:r>
              <a:rPr lang="en-US" altLang="zh-CN" dirty="0">
                <a:solidFill>
                  <a:srgbClr val="48A2A0"/>
                </a:solidFill>
                <a:cs typeface="+mn-ea"/>
                <a:sym typeface="+mn-lt"/>
              </a:rPr>
              <a:t>Acronyms-full form equivalents</a:t>
            </a:r>
            <a:endParaRPr lang="en-US" altLang="zh-CN" dirty="0">
              <a:solidFill>
                <a:srgbClr val="48A2A0"/>
              </a:solidFill>
              <a:cs typeface="+mn-ea"/>
              <a:sym typeface="+mn-lt"/>
            </a:endParaRPr>
          </a:p>
          <a:p>
            <a:pPr algn="l"/>
            <a:r>
              <a:rPr lang="zh-CN" altLang="en-US" dirty="0">
                <a:solidFill>
                  <a:srgbClr val="48A2A0"/>
                </a:solidFill>
                <a:cs typeface="+mn-ea"/>
                <a:sym typeface="+mn-lt"/>
              </a:rPr>
              <a:t>（缩略词全称）</a:t>
            </a:r>
            <a:endParaRPr lang="zh-CN" altLang="en-US" dirty="0">
              <a:solidFill>
                <a:srgbClr val="48A2A0"/>
              </a:solidFill>
              <a:cs typeface="+mn-ea"/>
              <a:sym typeface="+mn-lt"/>
            </a:endParaRPr>
          </a:p>
        </p:txBody>
      </p:sp>
      <p:sp>
        <p:nvSpPr>
          <p:cNvPr id="45" name="文本框 44"/>
          <p:cNvSpPr txBox="1"/>
          <p:nvPr/>
        </p:nvSpPr>
        <p:spPr>
          <a:xfrm>
            <a:off x="8138795" y="2113280"/>
            <a:ext cx="3731895" cy="1476375"/>
          </a:xfrm>
          <a:prstGeom prst="rect">
            <a:avLst/>
          </a:prstGeom>
          <a:noFill/>
          <a:ln w="9525">
            <a:noFill/>
          </a:ln>
        </p:spPr>
        <p:txBody>
          <a:bodyPr wrap="square">
            <a:spAutoFit/>
          </a:bodyPr>
          <a:p>
            <a:pPr algn="l">
              <a:buClrTx/>
              <a:buSzTx/>
              <a:buFontTx/>
            </a:pPr>
            <a:r>
              <a:rPr lang="en-US" altLang="zh-CN" sz="1800" b="0" dirty="0">
                <a:solidFill>
                  <a:schemeClr val="tx1">
                    <a:lumMod val="75000"/>
                    <a:lumOff val="25000"/>
                  </a:schemeClr>
                </a:solidFill>
                <a:cs typeface="+mn-ea"/>
              </a:rPr>
              <a:t>用于提取基于首字母缩略词的同义词，这些同义词是通过对项目标题和查询项对进行模式匹配来识别的。</a:t>
            </a:r>
            <a:endParaRPr lang="en-US" altLang="zh-CN" sz="1800" b="0" dirty="0">
              <a:solidFill>
                <a:schemeClr val="tx1">
                  <a:lumMod val="75000"/>
                  <a:lumOff val="25000"/>
                </a:schemeClr>
              </a:solidFill>
              <a:cs typeface="+mn-ea"/>
            </a:endParaRPr>
          </a:p>
          <a:p>
            <a:pPr algn="l">
              <a:buClrTx/>
              <a:buSzTx/>
              <a:buFontTx/>
            </a:pPr>
            <a:r>
              <a:rPr lang="zh-CN" altLang="en-US" sz="1800" b="0" dirty="0">
                <a:solidFill>
                  <a:schemeClr val="tx1">
                    <a:lumMod val="75000"/>
                    <a:lumOff val="25000"/>
                  </a:schemeClr>
                </a:solidFill>
                <a:cs typeface="+mn-ea"/>
              </a:rPr>
              <a:t>例：hp and Hewlett Packard（惠普公司）</a:t>
            </a:r>
            <a:endParaRPr lang="zh-CN" altLang="en-US" sz="1800" b="0" dirty="0">
              <a:solidFill>
                <a:schemeClr val="tx1">
                  <a:lumMod val="75000"/>
                  <a:lumOff val="25000"/>
                </a:schemeClr>
              </a:solidFill>
              <a:cs typeface="+mn-ea"/>
            </a:endParaRPr>
          </a:p>
        </p:txBody>
      </p:sp>
      <p:sp>
        <p:nvSpPr>
          <p:cNvPr id="10" name="矩形 9"/>
          <p:cNvSpPr/>
          <p:nvPr/>
        </p:nvSpPr>
        <p:spPr>
          <a:xfrm>
            <a:off x="4877523" y="3420472"/>
            <a:ext cx="2168984" cy="583565"/>
          </a:xfrm>
          <a:prstGeom prst="rect">
            <a:avLst/>
          </a:prstGeom>
        </p:spPr>
        <p:txBody>
          <a:bodyPr wrap="square">
            <a:spAutoFit/>
          </a:bodyPr>
          <a:p>
            <a:pPr algn="ctr"/>
            <a:r>
              <a:rPr lang="zh-CN" sz="3200" dirty="0">
                <a:solidFill>
                  <a:schemeClr val="bg1"/>
                </a:solidFill>
                <a:cs typeface="+mn-ea"/>
                <a:sym typeface="+mn-lt"/>
              </a:rPr>
              <a:t>过滤器</a:t>
            </a:r>
            <a:endParaRPr lang="zh-CN" sz="3200" dirty="0">
              <a:solidFill>
                <a:schemeClr val="bg1"/>
              </a:solidFill>
              <a:cs typeface="+mn-ea"/>
              <a:sym typeface="+mn-lt"/>
            </a:endParaRPr>
          </a:p>
        </p:txBody>
      </p:sp>
      <p:sp>
        <p:nvSpPr>
          <p:cNvPr id="2" name="椭圆 1"/>
          <p:cNvSpPr/>
          <p:nvPr/>
        </p:nvSpPr>
        <p:spPr>
          <a:xfrm>
            <a:off x="4153656" y="4614394"/>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5" name="Freeform 92"/>
          <p:cNvSpPr>
            <a:spLocks noEditPoints="1"/>
          </p:cNvSpPr>
          <p:nvPr/>
        </p:nvSpPr>
        <p:spPr bwMode="auto">
          <a:xfrm>
            <a:off x="4348102" y="4783893"/>
            <a:ext cx="346134" cy="346134"/>
          </a:xfrm>
          <a:custGeom>
            <a:avLst/>
            <a:gdLst>
              <a:gd name="T0" fmla="*/ 281 w 282"/>
              <a:gd name="T1" fmla="*/ 129 h 282"/>
              <a:gd name="T2" fmla="*/ 242 w 282"/>
              <a:gd name="T3" fmla="*/ 102 h 282"/>
              <a:gd name="T4" fmla="*/ 252 w 282"/>
              <a:gd name="T5" fmla="*/ 54 h 282"/>
              <a:gd name="T6" fmla="*/ 230 w 282"/>
              <a:gd name="T7" fmla="*/ 32 h 282"/>
              <a:gd name="T8" fmla="*/ 185 w 282"/>
              <a:gd name="T9" fmla="*/ 39 h 282"/>
              <a:gd name="T10" fmla="*/ 159 w 282"/>
              <a:gd name="T11" fmla="*/ 1 h 282"/>
              <a:gd name="T12" fmla="*/ 121 w 282"/>
              <a:gd name="T13" fmla="*/ 2 h 282"/>
              <a:gd name="T14" fmla="*/ 94 w 282"/>
              <a:gd name="T15" fmla="*/ 36 h 282"/>
              <a:gd name="T16" fmla="*/ 53 w 282"/>
              <a:gd name="T17" fmla="*/ 31 h 282"/>
              <a:gd name="T18" fmla="*/ 32 w 282"/>
              <a:gd name="T19" fmla="*/ 52 h 282"/>
              <a:gd name="T20" fmla="*/ 38 w 282"/>
              <a:gd name="T21" fmla="*/ 97 h 282"/>
              <a:gd name="T22" fmla="*/ 2 w 282"/>
              <a:gd name="T23" fmla="*/ 123 h 282"/>
              <a:gd name="T24" fmla="*/ 1 w 282"/>
              <a:gd name="T25" fmla="*/ 157 h 282"/>
              <a:gd name="T26" fmla="*/ 35 w 282"/>
              <a:gd name="T27" fmla="*/ 184 h 282"/>
              <a:gd name="T28" fmla="*/ 29 w 282"/>
              <a:gd name="T29" fmla="*/ 226 h 282"/>
              <a:gd name="T30" fmla="*/ 53 w 282"/>
              <a:gd name="T31" fmla="*/ 251 h 282"/>
              <a:gd name="T32" fmla="*/ 96 w 282"/>
              <a:gd name="T33" fmla="*/ 246 h 282"/>
              <a:gd name="T34" fmla="*/ 122 w 282"/>
              <a:gd name="T35" fmla="*/ 280 h 282"/>
              <a:gd name="T36" fmla="*/ 161 w 282"/>
              <a:gd name="T37" fmla="*/ 280 h 282"/>
              <a:gd name="T38" fmla="*/ 187 w 282"/>
              <a:gd name="T39" fmla="*/ 251 h 282"/>
              <a:gd name="T40" fmla="*/ 225 w 282"/>
              <a:gd name="T41" fmla="*/ 254 h 282"/>
              <a:gd name="T42" fmla="*/ 251 w 282"/>
              <a:gd name="T43" fmla="*/ 229 h 282"/>
              <a:gd name="T44" fmla="*/ 245 w 282"/>
              <a:gd name="T45" fmla="*/ 186 h 282"/>
              <a:gd name="T46" fmla="*/ 281 w 282"/>
              <a:gd name="T47" fmla="*/ 160 h 282"/>
              <a:gd name="T48" fmla="*/ 281 w 282"/>
              <a:gd name="T49" fmla="*/ 129 h 282"/>
              <a:gd name="T50" fmla="*/ 192 w 282"/>
              <a:gd name="T51" fmla="*/ 163 h 282"/>
              <a:gd name="T52" fmla="*/ 119 w 282"/>
              <a:gd name="T53" fmla="*/ 192 h 282"/>
              <a:gd name="T54" fmla="*/ 90 w 282"/>
              <a:gd name="T55" fmla="*/ 119 h 282"/>
              <a:gd name="T56" fmla="*/ 163 w 282"/>
              <a:gd name="T57" fmla="*/ 90 h 282"/>
              <a:gd name="T58" fmla="*/ 192 w 282"/>
              <a:gd name="T59" fmla="*/ 1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282">
                <a:moveTo>
                  <a:pt x="281" y="129"/>
                </a:moveTo>
                <a:cubicBezTo>
                  <a:pt x="264" y="129"/>
                  <a:pt x="248" y="118"/>
                  <a:pt x="242" y="102"/>
                </a:cubicBezTo>
                <a:cubicBezTo>
                  <a:pt x="235" y="85"/>
                  <a:pt x="240" y="66"/>
                  <a:pt x="252" y="54"/>
                </a:cubicBezTo>
                <a:cubicBezTo>
                  <a:pt x="246" y="46"/>
                  <a:pt x="238" y="39"/>
                  <a:pt x="230" y="32"/>
                </a:cubicBezTo>
                <a:cubicBezTo>
                  <a:pt x="218" y="42"/>
                  <a:pt x="201" y="46"/>
                  <a:pt x="185" y="39"/>
                </a:cubicBezTo>
                <a:cubicBezTo>
                  <a:pt x="169" y="32"/>
                  <a:pt x="160" y="17"/>
                  <a:pt x="159" y="1"/>
                </a:cubicBezTo>
                <a:cubicBezTo>
                  <a:pt x="146" y="0"/>
                  <a:pt x="133" y="0"/>
                  <a:pt x="121" y="2"/>
                </a:cubicBezTo>
                <a:cubicBezTo>
                  <a:pt x="118" y="17"/>
                  <a:pt x="109" y="30"/>
                  <a:pt x="94" y="36"/>
                </a:cubicBezTo>
                <a:cubicBezTo>
                  <a:pt x="80" y="42"/>
                  <a:pt x="64" y="39"/>
                  <a:pt x="53" y="31"/>
                </a:cubicBezTo>
                <a:cubicBezTo>
                  <a:pt x="45" y="38"/>
                  <a:pt x="38" y="45"/>
                  <a:pt x="32" y="52"/>
                </a:cubicBezTo>
                <a:cubicBezTo>
                  <a:pt x="41" y="65"/>
                  <a:pt x="44" y="81"/>
                  <a:pt x="38" y="97"/>
                </a:cubicBezTo>
                <a:cubicBezTo>
                  <a:pt x="31" y="112"/>
                  <a:pt x="17" y="121"/>
                  <a:pt x="2" y="123"/>
                </a:cubicBezTo>
                <a:cubicBezTo>
                  <a:pt x="0" y="134"/>
                  <a:pt x="0" y="146"/>
                  <a:pt x="1" y="157"/>
                </a:cubicBezTo>
                <a:cubicBezTo>
                  <a:pt x="16" y="159"/>
                  <a:pt x="29" y="169"/>
                  <a:pt x="35" y="184"/>
                </a:cubicBezTo>
                <a:cubicBezTo>
                  <a:pt x="41" y="198"/>
                  <a:pt x="38" y="214"/>
                  <a:pt x="29" y="226"/>
                </a:cubicBezTo>
                <a:cubicBezTo>
                  <a:pt x="36" y="235"/>
                  <a:pt x="44" y="244"/>
                  <a:pt x="53" y="251"/>
                </a:cubicBezTo>
                <a:cubicBezTo>
                  <a:pt x="65" y="242"/>
                  <a:pt x="81" y="240"/>
                  <a:pt x="96" y="246"/>
                </a:cubicBezTo>
                <a:cubicBezTo>
                  <a:pt x="111" y="252"/>
                  <a:pt x="120" y="266"/>
                  <a:pt x="122" y="280"/>
                </a:cubicBezTo>
                <a:cubicBezTo>
                  <a:pt x="135" y="282"/>
                  <a:pt x="148" y="282"/>
                  <a:pt x="161" y="280"/>
                </a:cubicBezTo>
                <a:cubicBezTo>
                  <a:pt x="164" y="268"/>
                  <a:pt x="173" y="257"/>
                  <a:pt x="187" y="251"/>
                </a:cubicBezTo>
                <a:cubicBezTo>
                  <a:pt x="200" y="246"/>
                  <a:pt x="213" y="248"/>
                  <a:pt x="225" y="254"/>
                </a:cubicBezTo>
                <a:cubicBezTo>
                  <a:pt x="234" y="247"/>
                  <a:pt x="243" y="239"/>
                  <a:pt x="251" y="229"/>
                </a:cubicBezTo>
                <a:cubicBezTo>
                  <a:pt x="242" y="217"/>
                  <a:pt x="239" y="201"/>
                  <a:pt x="245" y="186"/>
                </a:cubicBezTo>
                <a:cubicBezTo>
                  <a:pt x="252" y="171"/>
                  <a:pt x="266" y="161"/>
                  <a:pt x="281" y="160"/>
                </a:cubicBezTo>
                <a:cubicBezTo>
                  <a:pt x="282" y="149"/>
                  <a:pt x="282" y="139"/>
                  <a:pt x="281" y="129"/>
                </a:cubicBezTo>
                <a:close/>
                <a:moveTo>
                  <a:pt x="192" y="163"/>
                </a:moveTo>
                <a:cubicBezTo>
                  <a:pt x="180" y="191"/>
                  <a:pt x="147" y="204"/>
                  <a:pt x="119" y="192"/>
                </a:cubicBezTo>
                <a:cubicBezTo>
                  <a:pt x="91" y="180"/>
                  <a:pt x="78" y="147"/>
                  <a:pt x="90" y="119"/>
                </a:cubicBezTo>
                <a:cubicBezTo>
                  <a:pt x="102" y="91"/>
                  <a:pt x="135" y="78"/>
                  <a:pt x="163" y="90"/>
                </a:cubicBezTo>
                <a:cubicBezTo>
                  <a:pt x="191" y="102"/>
                  <a:pt x="204" y="135"/>
                  <a:pt x="192" y="163"/>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cs typeface="+mn-ea"/>
              <a:sym typeface="+mn-lt"/>
            </a:endParaRPr>
          </a:p>
        </p:txBody>
      </p:sp>
      <p:sp>
        <p:nvSpPr>
          <p:cNvPr id="7" name="椭圆 6"/>
          <p:cNvSpPr/>
          <p:nvPr/>
        </p:nvSpPr>
        <p:spPr>
          <a:xfrm>
            <a:off x="4620191" y="5144389"/>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8" name="文本框 7"/>
          <p:cNvSpPr txBox="1"/>
          <p:nvPr/>
        </p:nvSpPr>
        <p:spPr>
          <a:xfrm>
            <a:off x="0" y="4443095"/>
            <a:ext cx="4126865" cy="645160"/>
          </a:xfrm>
          <a:prstGeom prst="rect">
            <a:avLst/>
          </a:prstGeom>
          <a:noFill/>
        </p:spPr>
        <p:txBody>
          <a:bodyPr wrap="square" rtlCol="0" anchor="t">
            <a:spAutoFit/>
          </a:bodyPr>
          <a:p>
            <a:pPr algn="r"/>
            <a:r>
              <a:rPr lang="en-US" altLang="zh-CN" dirty="0">
                <a:solidFill>
                  <a:srgbClr val="48A2A0"/>
                </a:solidFill>
                <a:cs typeface="+mn-ea"/>
                <a:sym typeface="+mn-lt"/>
              </a:rPr>
              <a:t>External dictionary based synonyms</a:t>
            </a:r>
            <a:endParaRPr lang="en-US" altLang="zh-CN" dirty="0">
              <a:solidFill>
                <a:srgbClr val="48A2A0"/>
              </a:solidFill>
              <a:cs typeface="+mn-ea"/>
              <a:sym typeface="+mn-lt"/>
            </a:endParaRPr>
          </a:p>
          <a:p>
            <a:pPr algn="r"/>
            <a:r>
              <a:rPr lang="zh-CN" altLang="en-US" dirty="0">
                <a:solidFill>
                  <a:srgbClr val="48A2A0"/>
                </a:solidFill>
                <a:cs typeface="+mn-ea"/>
                <a:sym typeface="+mn-lt"/>
              </a:rPr>
              <a:t>（基于外部词典的同义词）</a:t>
            </a:r>
            <a:endParaRPr lang="zh-CN" altLang="en-US" spc="100" dirty="0" smtClean="0"/>
          </a:p>
        </p:txBody>
      </p:sp>
      <p:sp>
        <p:nvSpPr>
          <p:cNvPr id="9" name="文本框 8"/>
          <p:cNvSpPr txBox="1"/>
          <p:nvPr/>
        </p:nvSpPr>
        <p:spPr>
          <a:xfrm>
            <a:off x="264795" y="5060315"/>
            <a:ext cx="4056380" cy="1198880"/>
          </a:xfrm>
          <a:prstGeom prst="rect">
            <a:avLst/>
          </a:prstGeom>
          <a:noFill/>
        </p:spPr>
        <p:txBody>
          <a:bodyPr wrap="square" rtlCol="0" anchor="t">
            <a:spAutoFit/>
          </a:bodyPr>
          <a:p>
            <a:pPr algn="l">
              <a:buClrTx/>
              <a:buSzTx/>
              <a:buFontTx/>
            </a:pPr>
            <a:r>
              <a:rPr lang="zh-CN" altLang="en-US" dirty="0">
                <a:solidFill>
                  <a:schemeClr val="tx1">
                    <a:lumMod val="75000"/>
                    <a:lumOff val="25000"/>
                  </a:schemeClr>
                </a:solidFill>
                <a:cs typeface="+mn-ea"/>
                <a:sym typeface="+mn-ea"/>
              </a:rPr>
              <a:t>我们利用开源知识库和词典来提取同义词。其中名词、动词、形容词和副词被组合成一组认知同义词。</a:t>
            </a:r>
            <a:endParaRPr lang="zh-CN" altLang="en-US" dirty="0">
              <a:solidFill>
                <a:schemeClr val="tx1">
                  <a:lumMod val="75000"/>
                  <a:lumOff val="25000"/>
                </a:schemeClr>
              </a:solidFill>
              <a:cs typeface="+mn-ea"/>
              <a:sym typeface="+mn-ea"/>
            </a:endParaRPr>
          </a:p>
          <a:p>
            <a:pPr algn="l">
              <a:buClrTx/>
              <a:buSzTx/>
              <a:buFontTx/>
            </a:pPr>
            <a:r>
              <a:rPr lang="zh-CN" altLang="en-US" dirty="0">
                <a:solidFill>
                  <a:schemeClr val="tx1">
                    <a:lumMod val="75000"/>
                    <a:lumOff val="25000"/>
                  </a:schemeClr>
                </a:solidFill>
                <a:cs typeface="+mn-ea"/>
                <a:sym typeface="+mn-ea"/>
              </a:rPr>
              <a:t>例：sunblock and sunscreen（防晒霜）</a:t>
            </a:r>
            <a:endParaRPr lang="zh-CN" altLang="en-US" dirty="0">
              <a:solidFill>
                <a:schemeClr val="tx1">
                  <a:lumMod val="75000"/>
                  <a:lumOff val="25000"/>
                </a:schemeClr>
              </a:solidFill>
              <a:cs typeface="+mn-ea"/>
              <a:sym typeface="+mn-ea"/>
            </a:endParaRPr>
          </a:p>
        </p:txBody>
      </p:sp>
      <p:sp>
        <p:nvSpPr>
          <p:cNvPr id="11" name="椭圆 10"/>
          <p:cNvSpPr/>
          <p:nvPr/>
        </p:nvSpPr>
        <p:spPr>
          <a:xfrm>
            <a:off x="7303891" y="4060039"/>
            <a:ext cx="678728" cy="678728"/>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3" name="Freeform 37"/>
          <p:cNvSpPr>
            <a:spLocks noEditPoints="1"/>
          </p:cNvSpPr>
          <p:nvPr/>
        </p:nvSpPr>
        <p:spPr bwMode="auto">
          <a:xfrm>
            <a:off x="4320656" y="2037107"/>
            <a:ext cx="344727" cy="275782"/>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p>
            <a:endParaRPr lang="zh-CN" altLang="en-US">
              <a:cs typeface="+mn-ea"/>
              <a:sym typeface="+mn-lt"/>
            </a:endParaRPr>
          </a:p>
        </p:txBody>
      </p:sp>
      <p:sp>
        <p:nvSpPr>
          <p:cNvPr id="14" name="椭圆 13"/>
          <p:cNvSpPr/>
          <p:nvPr/>
        </p:nvSpPr>
        <p:spPr>
          <a:xfrm>
            <a:off x="7800906" y="4565269"/>
            <a:ext cx="167425" cy="167425"/>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5" name="Freeform 37"/>
          <p:cNvSpPr>
            <a:spLocks noEditPoints="1"/>
          </p:cNvSpPr>
          <p:nvPr/>
        </p:nvSpPr>
        <p:spPr bwMode="auto">
          <a:xfrm>
            <a:off x="7470891" y="4261512"/>
            <a:ext cx="344727" cy="275782"/>
          </a:xfrm>
          <a:custGeom>
            <a:avLst/>
            <a:gdLst>
              <a:gd name="T0" fmla="*/ 253 w 281"/>
              <a:gd name="T1" fmla="*/ 0 h 225"/>
              <a:gd name="T2" fmla="*/ 157 w 281"/>
              <a:gd name="T3" fmla="*/ 0 h 225"/>
              <a:gd name="T4" fmla="*/ 156 w 281"/>
              <a:gd name="T5" fmla="*/ 0 h 225"/>
              <a:gd name="T6" fmla="*/ 117 w 281"/>
              <a:gd name="T7" fmla="*/ 0 h 225"/>
              <a:gd name="T8" fmla="*/ 117 w 281"/>
              <a:gd name="T9" fmla="*/ 0 h 225"/>
              <a:gd name="T10" fmla="*/ 28 w 281"/>
              <a:gd name="T11" fmla="*/ 0 h 225"/>
              <a:gd name="T12" fmla="*/ 0 w 281"/>
              <a:gd name="T13" fmla="*/ 28 h 225"/>
              <a:gd name="T14" fmla="*/ 0 w 281"/>
              <a:gd name="T15" fmla="*/ 162 h 225"/>
              <a:gd name="T16" fmla="*/ 28 w 281"/>
              <a:gd name="T17" fmla="*/ 190 h 225"/>
              <a:gd name="T18" fmla="*/ 119 w 281"/>
              <a:gd name="T19" fmla="*/ 190 h 225"/>
              <a:gd name="T20" fmla="*/ 126 w 281"/>
              <a:gd name="T21" fmla="*/ 199 h 225"/>
              <a:gd name="T22" fmla="*/ 119 w 281"/>
              <a:gd name="T23" fmla="*/ 207 h 225"/>
              <a:gd name="T24" fmla="*/ 73 w 281"/>
              <a:gd name="T25" fmla="*/ 216 h 225"/>
              <a:gd name="T26" fmla="*/ 141 w 281"/>
              <a:gd name="T27" fmla="*/ 225 h 225"/>
              <a:gd name="T28" fmla="*/ 210 w 281"/>
              <a:gd name="T29" fmla="*/ 216 h 225"/>
              <a:gd name="T30" fmla="*/ 165 w 281"/>
              <a:gd name="T31" fmla="*/ 208 h 225"/>
              <a:gd name="T32" fmla="*/ 158 w 281"/>
              <a:gd name="T33" fmla="*/ 198 h 225"/>
              <a:gd name="T34" fmla="*/ 164 w 281"/>
              <a:gd name="T35" fmla="*/ 190 h 225"/>
              <a:gd name="T36" fmla="*/ 253 w 281"/>
              <a:gd name="T37" fmla="*/ 190 h 225"/>
              <a:gd name="T38" fmla="*/ 281 w 281"/>
              <a:gd name="T39" fmla="*/ 162 h 225"/>
              <a:gd name="T40" fmla="*/ 281 w 281"/>
              <a:gd name="T41" fmla="*/ 28 h 225"/>
              <a:gd name="T42" fmla="*/ 253 w 281"/>
              <a:gd name="T43" fmla="*/ 0 h 225"/>
              <a:gd name="T44" fmla="*/ 247 w 281"/>
              <a:gd name="T45" fmla="*/ 182 h 225"/>
              <a:gd name="T46" fmla="*/ 241 w 281"/>
              <a:gd name="T47" fmla="*/ 177 h 225"/>
              <a:gd name="T48" fmla="*/ 247 w 281"/>
              <a:gd name="T49" fmla="*/ 171 h 225"/>
              <a:gd name="T50" fmla="*/ 252 w 281"/>
              <a:gd name="T51" fmla="*/ 177 h 225"/>
              <a:gd name="T52" fmla="*/ 247 w 281"/>
              <a:gd name="T53" fmla="*/ 182 h 225"/>
              <a:gd name="T54" fmla="*/ 265 w 281"/>
              <a:gd name="T55" fmla="*/ 164 h 225"/>
              <a:gd name="T56" fmla="*/ 17 w 281"/>
              <a:gd name="T57" fmla="*/ 164 h 225"/>
              <a:gd name="T58" fmla="*/ 17 w 281"/>
              <a:gd name="T59" fmla="*/ 17 h 225"/>
              <a:gd name="T60" fmla="*/ 265 w 281"/>
              <a:gd name="T61" fmla="*/ 17 h 225"/>
              <a:gd name="T62" fmla="*/ 265 w 281"/>
              <a:gd name="T63"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225">
                <a:moveTo>
                  <a:pt x="253" y="0"/>
                </a:moveTo>
                <a:cubicBezTo>
                  <a:pt x="157" y="0"/>
                  <a:pt x="157" y="0"/>
                  <a:pt x="157" y="0"/>
                </a:cubicBezTo>
                <a:cubicBezTo>
                  <a:pt x="157" y="0"/>
                  <a:pt x="157" y="0"/>
                  <a:pt x="156" y="0"/>
                </a:cubicBezTo>
                <a:cubicBezTo>
                  <a:pt x="117" y="0"/>
                  <a:pt x="117" y="0"/>
                  <a:pt x="117" y="0"/>
                </a:cubicBezTo>
                <a:cubicBezTo>
                  <a:pt x="117" y="0"/>
                  <a:pt x="117" y="0"/>
                  <a:pt x="117" y="0"/>
                </a:cubicBezTo>
                <a:cubicBezTo>
                  <a:pt x="28" y="0"/>
                  <a:pt x="28" y="0"/>
                  <a:pt x="28" y="0"/>
                </a:cubicBezTo>
                <a:cubicBezTo>
                  <a:pt x="13" y="0"/>
                  <a:pt x="0" y="13"/>
                  <a:pt x="0" y="28"/>
                </a:cubicBezTo>
                <a:cubicBezTo>
                  <a:pt x="0" y="162"/>
                  <a:pt x="0" y="162"/>
                  <a:pt x="0" y="162"/>
                </a:cubicBezTo>
                <a:cubicBezTo>
                  <a:pt x="0" y="177"/>
                  <a:pt x="13" y="190"/>
                  <a:pt x="28" y="190"/>
                </a:cubicBezTo>
                <a:cubicBezTo>
                  <a:pt x="119" y="190"/>
                  <a:pt x="119" y="190"/>
                  <a:pt x="119" y="190"/>
                </a:cubicBezTo>
                <a:cubicBezTo>
                  <a:pt x="123" y="192"/>
                  <a:pt x="126" y="195"/>
                  <a:pt x="126" y="199"/>
                </a:cubicBezTo>
                <a:cubicBezTo>
                  <a:pt x="126" y="202"/>
                  <a:pt x="123" y="205"/>
                  <a:pt x="119" y="207"/>
                </a:cubicBezTo>
                <a:cubicBezTo>
                  <a:pt x="92" y="209"/>
                  <a:pt x="73" y="212"/>
                  <a:pt x="73" y="216"/>
                </a:cubicBezTo>
                <a:cubicBezTo>
                  <a:pt x="73" y="221"/>
                  <a:pt x="103" y="225"/>
                  <a:pt x="141" y="225"/>
                </a:cubicBezTo>
                <a:cubicBezTo>
                  <a:pt x="179" y="225"/>
                  <a:pt x="210" y="221"/>
                  <a:pt x="210" y="216"/>
                </a:cubicBezTo>
                <a:cubicBezTo>
                  <a:pt x="210" y="212"/>
                  <a:pt x="191" y="209"/>
                  <a:pt x="165" y="208"/>
                </a:cubicBezTo>
                <a:cubicBezTo>
                  <a:pt x="161" y="205"/>
                  <a:pt x="158" y="202"/>
                  <a:pt x="158" y="198"/>
                </a:cubicBezTo>
                <a:cubicBezTo>
                  <a:pt x="158" y="195"/>
                  <a:pt x="160" y="192"/>
                  <a:pt x="164" y="190"/>
                </a:cubicBezTo>
                <a:cubicBezTo>
                  <a:pt x="253" y="190"/>
                  <a:pt x="253" y="190"/>
                  <a:pt x="253" y="190"/>
                </a:cubicBezTo>
                <a:cubicBezTo>
                  <a:pt x="269" y="190"/>
                  <a:pt x="281" y="177"/>
                  <a:pt x="281" y="162"/>
                </a:cubicBezTo>
                <a:cubicBezTo>
                  <a:pt x="281" y="28"/>
                  <a:pt x="281" y="28"/>
                  <a:pt x="281" y="28"/>
                </a:cubicBezTo>
                <a:cubicBezTo>
                  <a:pt x="281" y="13"/>
                  <a:pt x="269" y="0"/>
                  <a:pt x="253" y="0"/>
                </a:cubicBezTo>
                <a:close/>
                <a:moveTo>
                  <a:pt x="247" y="182"/>
                </a:moveTo>
                <a:cubicBezTo>
                  <a:pt x="244" y="182"/>
                  <a:pt x="241" y="180"/>
                  <a:pt x="241" y="177"/>
                </a:cubicBezTo>
                <a:cubicBezTo>
                  <a:pt x="241" y="174"/>
                  <a:pt x="244" y="171"/>
                  <a:pt x="247" y="171"/>
                </a:cubicBezTo>
                <a:cubicBezTo>
                  <a:pt x="250" y="171"/>
                  <a:pt x="252" y="174"/>
                  <a:pt x="252" y="177"/>
                </a:cubicBezTo>
                <a:cubicBezTo>
                  <a:pt x="252" y="180"/>
                  <a:pt x="250" y="182"/>
                  <a:pt x="247" y="182"/>
                </a:cubicBezTo>
                <a:close/>
                <a:moveTo>
                  <a:pt x="265" y="164"/>
                </a:moveTo>
                <a:cubicBezTo>
                  <a:pt x="17" y="164"/>
                  <a:pt x="17" y="164"/>
                  <a:pt x="17" y="164"/>
                </a:cubicBezTo>
                <a:cubicBezTo>
                  <a:pt x="17" y="17"/>
                  <a:pt x="17" y="17"/>
                  <a:pt x="17" y="17"/>
                </a:cubicBezTo>
                <a:cubicBezTo>
                  <a:pt x="265" y="17"/>
                  <a:pt x="265" y="17"/>
                  <a:pt x="265" y="17"/>
                </a:cubicBezTo>
                <a:lnTo>
                  <a:pt x="265" y="164"/>
                </a:lnTo>
                <a:close/>
              </a:path>
            </a:pathLst>
          </a:custGeom>
          <a:solidFill>
            <a:schemeClr val="bg1"/>
          </a:solidFill>
          <a:ln w="12700">
            <a:noFill/>
          </a:ln>
        </p:spPr>
        <p:txBody>
          <a:bodyPr vert="horz" wrap="square" lIns="91440" tIns="45720" rIns="91440" bIns="45720" numCol="1" anchor="t" anchorCtr="0" compatLnSpc="1"/>
          <a:p>
            <a:endParaRPr lang="zh-CN" altLang="en-US">
              <a:cs typeface="+mn-ea"/>
              <a:sym typeface="+mn-lt"/>
            </a:endParaRPr>
          </a:p>
        </p:txBody>
      </p:sp>
      <p:sp>
        <p:nvSpPr>
          <p:cNvPr id="16" name="文本框 15"/>
          <p:cNvSpPr txBox="1"/>
          <p:nvPr/>
        </p:nvSpPr>
        <p:spPr>
          <a:xfrm>
            <a:off x="8089265" y="3794760"/>
            <a:ext cx="2540000" cy="368300"/>
          </a:xfrm>
          <a:prstGeom prst="rect">
            <a:avLst/>
          </a:prstGeom>
          <a:noFill/>
        </p:spPr>
        <p:txBody>
          <a:bodyPr wrap="square" rtlCol="0" anchor="t">
            <a:spAutoFit/>
          </a:bodyPr>
          <a:p>
            <a:pPr algn="l"/>
            <a:r>
              <a:rPr lang="en-US" altLang="zh-CN" dirty="0">
                <a:solidFill>
                  <a:srgbClr val="48A2A0"/>
                </a:solidFill>
                <a:cs typeface="+mn-ea"/>
                <a:sym typeface="+mn-lt"/>
              </a:rPr>
              <a:t>Phrasing</a:t>
            </a:r>
            <a:r>
              <a:rPr lang="zh-CN" altLang="en-US" dirty="0">
                <a:solidFill>
                  <a:srgbClr val="48A2A0"/>
                </a:solidFill>
                <a:cs typeface="+mn-ea"/>
                <a:sym typeface="+mn-lt"/>
              </a:rPr>
              <a:t>（短语）</a:t>
            </a:r>
            <a:endParaRPr lang="zh-CN" altLang="en-US" spc="100" dirty="0" smtClean="0"/>
          </a:p>
        </p:txBody>
      </p:sp>
      <p:sp>
        <p:nvSpPr>
          <p:cNvPr id="17" name="文本框 16"/>
          <p:cNvSpPr txBox="1"/>
          <p:nvPr/>
        </p:nvSpPr>
        <p:spPr>
          <a:xfrm>
            <a:off x="8101330" y="4173220"/>
            <a:ext cx="3868420" cy="2030095"/>
          </a:xfrm>
          <a:prstGeom prst="rect">
            <a:avLst/>
          </a:prstGeom>
          <a:noFill/>
        </p:spPr>
        <p:txBody>
          <a:bodyPr wrap="square" rtlCol="0" anchor="t">
            <a:spAutoFit/>
          </a:bodyPr>
          <a:p>
            <a:pPr algn="l">
              <a:buClrTx/>
              <a:buSzTx/>
              <a:buFontTx/>
            </a:pPr>
            <a:r>
              <a:rPr lang="en-US" altLang="zh-CN" dirty="0">
                <a:solidFill>
                  <a:schemeClr val="tx1">
                    <a:lumMod val="75000"/>
                    <a:lumOff val="25000"/>
                  </a:schemeClr>
                </a:solidFill>
                <a:cs typeface="+mn-ea"/>
                <a:sym typeface="+mn-ea"/>
              </a:rPr>
              <a:t>在某些情况下，我们可能希望在匹配用户查询项中的术语时强制严格的单词排序。</a:t>
            </a:r>
            <a:endParaRPr lang="en-US" altLang="zh-CN" dirty="0">
              <a:solidFill>
                <a:schemeClr val="tx1">
                  <a:lumMod val="75000"/>
                  <a:lumOff val="25000"/>
                </a:schemeClr>
              </a:solidFill>
              <a:cs typeface="+mn-ea"/>
              <a:sym typeface="+mn-ea"/>
            </a:endParaRPr>
          </a:p>
          <a:p>
            <a:pPr algn="l">
              <a:buClrTx/>
              <a:buSzTx/>
              <a:buFontTx/>
            </a:pPr>
            <a:r>
              <a:rPr lang="zh-CN" altLang="en-US" dirty="0">
                <a:solidFill>
                  <a:schemeClr val="tx1">
                    <a:lumMod val="75000"/>
                    <a:lumOff val="25000"/>
                  </a:schemeClr>
                </a:solidFill>
                <a:cs typeface="+mn-ea"/>
                <a:sym typeface="+mn-ea"/>
              </a:rPr>
              <a:t>例：如果用户搜索new balance shoes，因为new balance是一个单独的实体，我们强制此查询只返回按该顺序连续包含new balance的条目。</a:t>
            </a:r>
            <a:endParaRPr lang="zh-CN" altLang="en-US" dirty="0">
              <a:solidFill>
                <a:schemeClr val="tx1">
                  <a:lumMod val="75000"/>
                  <a:lumOff val="25000"/>
                </a:schemeClr>
              </a:solidFill>
              <a:cs typeface="+mn-ea"/>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基于ML分类器的同义词选择</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2.3</a:t>
            </a:r>
            <a:endParaRPr lang="en-US" altLang="zh-CN" sz="3200" spc="100" dirty="0" smtClean="0">
              <a:solidFill>
                <a:schemeClr val="bg1"/>
              </a:solidFill>
            </a:endParaRPr>
          </a:p>
        </p:txBody>
      </p:sp>
      <p:sp>
        <p:nvSpPr>
          <p:cNvPr id="100" name="文本框 99"/>
          <p:cNvSpPr txBox="1"/>
          <p:nvPr/>
        </p:nvSpPr>
        <p:spPr>
          <a:xfrm>
            <a:off x="1330325" y="1557020"/>
            <a:ext cx="9903460" cy="2306955"/>
          </a:xfrm>
          <a:prstGeom prst="rect">
            <a:avLst/>
          </a:prstGeom>
          <a:noFill/>
          <a:ln w="9525">
            <a:noFill/>
          </a:ln>
        </p:spPr>
        <p:txBody>
          <a:bodyPr wrap="square">
            <a:spAutoFit/>
          </a:bodyPr>
          <a:p>
            <a:pPr indent="609600" fontAlgn="auto">
              <a:extLst>
                <a:ext uri="{35155182-B16C-46BC-9424-99874614C6A1}">
                  <wpsdc:indentchars xmlns:wpsdc="http://www.wps.cn/officeDocument/2017/drawingmlCustomData" val="200" checksum="4158780845"/>
                </a:ext>
              </a:extLst>
            </a:pPr>
            <a:r>
              <a:rPr sz="2400" b="0">
                <a:latin typeface="Calibri" panose="020F0502020204030204" charset="0"/>
                <a:ea typeface="宋体" panose="02010600030101010101" pitchFamily="2" charset="-122"/>
              </a:rPr>
              <a:t>当使用电子商务搜索查询扩展时，并非所有这些都</a:t>
            </a:r>
            <a:r>
              <a:rPr lang="zh-CN" sz="2400" b="0">
                <a:latin typeface="Calibri" panose="020F0502020204030204" charset="0"/>
                <a:ea typeface="宋体" panose="02010600030101010101" pitchFamily="2" charset="-122"/>
              </a:rPr>
              <a:t>是</a:t>
            </a:r>
            <a:r>
              <a:rPr sz="2400" b="0">
                <a:latin typeface="Calibri" panose="020F0502020204030204" charset="0"/>
                <a:ea typeface="宋体" panose="02010600030101010101" pitchFamily="2" charset="-122"/>
              </a:rPr>
              <a:t>有用</a:t>
            </a:r>
            <a:r>
              <a:rPr lang="zh-CN" sz="2400" b="0">
                <a:latin typeface="Calibri" panose="020F0502020204030204" charset="0"/>
                <a:ea typeface="宋体" panose="02010600030101010101" pitchFamily="2" charset="-122"/>
              </a:rPr>
              <a:t>的</a:t>
            </a:r>
            <a:r>
              <a:rPr lang="zh-CN" sz="2400" b="0">
                <a:latin typeface="Calibri" panose="020F0502020204030204" charset="0"/>
                <a:ea typeface="宋体" panose="02010600030101010101" pitchFamily="2" charset="-122"/>
              </a:rPr>
              <a:t>。所以开发了一个Random Forest classifier（随机森林分类器），以便从相关但不总是同义的候选词中筛选出真正有用的同义词。</a:t>
            </a:r>
            <a:endParaRPr lang="zh-CN" sz="2400" b="0">
              <a:latin typeface="Calibri" panose="020F050202020403020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charset="0"/>
                <a:ea typeface="宋体" panose="02010600030101010101" pitchFamily="2" charset="-122"/>
              </a:rPr>
              <a:t>随机森林分类器是在二进制标签上训练的，标签=1表示真正同义词的候选项，标签=0表示不相关或相关但不是同义词的候选项。</a:t>
            </a:r>
            <a:endParaRPr lang="zh-CN" sz="2400" b="0">
              <a:latin typeface="Calibri" panose="020F050202020403020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endParaRPr lang="zh-CN" sz="2400" b="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基于ML分类器的同义词选择</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2.3</a:t>
            </a:r>
            <a:endParaRPr lang="en-US" altLang="zh-CN" sz="3200" spc="100" dirty="0" smtClean="0">
              <a:solidFill>
                <a:schemeClr val="bg1"/>
              </a:solidFill>
            </a:endParaRPr>
          </a:p>
        </p:txBody>
      </p:sp>
      <p:pic>
        <p:nvPicPr>
          <p:cNvPr id="2" name="图片 1" descr="1606707156(1)"/>
          <p:cNvPicPr>
            <a:picLocks noChangeAspect="1"/>
          </p:cNvPicPr>
          <p:nvPr/>
        </p:nvPicPr>
        <p:blipFill>
          <a:blip r:embed="rId1"/>
          <a:srcRect t="9918" b="6637"/>
          <a:stretch>
            <a:fillRect/>
          </a:stretch>
        </p:blipFill>
        <p:spPr>
          <a:xfrm>
            <a:off x="897255" y="1405890"/>
            <a:ext cx="5775960" cy="1421130"/>
          </a:xfrm>
          <a:prstGeom prst="rect">
            <a:avLst/>
          </a:prstGeom>
        </p:spPr>
      </p:pic>
      <p:sp>
        <p:nvSpPr>
          <p:cNvPr id="3" name="文本框 2"/>
          <p:cNvSpPr txBox="1"/>
          <p:nvPr/>
        </p:nvSpPr>
        <p:spPr>
          <a:xfrm>
            <a:off x="733425" y="2915920"/>
            <a:ext cx="11170285" cy="460375"/>
          </a:xfrm>
          <a:prstGeom prst="rect">
            <a:avLst/>
          </a:prstGeom>
          <a:noFill/>
          <a:ln w="9525">
            <a:noFill/>
          </a:ln>
        </p:spPr>
        <p:txBody>
          <a:bodyPr wrap="square">
            <a:spAutoFit/>
          </a:bodyPr>
          <a:p>
            <a:pPr indent="0"/>
            <a:r>
              <a:rPr lang="zh-CN" sz="2400" b="0">
                <a:latin typeface="Calibri" panose="020F0502020204030204" charset="0"/>
                <a:ea typeface="宋体" panose="02010600030101010101" pitchFamily="2" charset="-122"/>
              </a:rPr>
              <a:t>计算当触发器出现在项目标题中并且扩展出现在搜索查询中时销售事件发生的次数。</a:t>
            </a:r>
            <a:endParaRPr lang="zh-CN" altLang="en-US" sz="2400"/>
          </a:p>
        </p:txBody>
      </p:sp>
      <p:pic>
        <p:nvPicPr>
          <p:cNvPr id="5" name="图片 2" descr="1606707185(1)"/>
          <p:cNvPicPr>
            <a:picLocks noChangeAspect="1"/>
          </p:cNvPicPr>
          <p:nvPr/>
        </p:nvPicPr>
        <p:blipFill>
          <a:blip r:embed="rId2"/>
          <a:stretch>
            <a:fillRect/>
          </a:stretch>
        </p:blipFill>
        <p:spPr>
          <a:xfrm>
            <a:off x="897255" y="3525520"/>
            <a:ext cx="5964555" cy="1574165"/>
          </a:xfrm>
          <a:prstGeom prst="rect">
            <a:avLst/>
          </a:prstGeom>
        </p:spPr>
      </p:pic>
      <p:sp>
        <p:nvSpPr>
          <p:cNvPr id="8" name="文本框 7"/>
          <p:cNvSpPr txBox="1"/>
          <p:nvPr/>
        </p:nvSpPr>
        <p:spPr>
          <a:xfrm>
            <a:off x="897255" y="5248910"/>
            <a:ext cx="11006455" cy="829945"/>
          </a:xfrm>
          <a:prstGeom prst="rect">
            <a:avLst/>
          </a:prstGeom>
          <a:noFill/>
        </p:spPr>
        <p:txBody>
          <a:bodyPr wrap="square" rtlCol="0" anchor="t">
            <a:spAutoFit/>
          </a:bodyPr>
          <a:p>
            <a:pPr indent="0"/>
            <a:r>
              <a:rPr lang="zh-CN" sz="2400">
                <a:latin typeface="Calibri" panose="020F0502020204030204" charset="0"/>
                <a:ea typeface="宋体" panose="02010600030101010101" pitchFamily="2" charset="-122"/>
                <a:sym typeface="+mn-ea"/>
              </a:rPr>
              <a:t>计算当触发器出现在查询中并且触发器和展开同时出现在项目标题中时，单击事件发生的次数。</a:t>
            </a:r>
            <a:endParaRPr lang="zh-CN" sz="2400">
              <a:latin typeface="Calibri" panose="020F0502020204030204" charset="0"/>
              <a:ea typeface="宋体" panose="02010600030101010101" pitchFamily="2" charset="-122"/>
              <a:sym typeface="+mn-ea"/>
            </a:endParaRPr>
          </a:p>
        </p:txBody>
      </p:sp>
      <p:sp>
        <p:nvSpPr>
          <p:cNvPr id="9" name="文本框 8"/>
          <p:cNvSpPr txBox="1"/>
          <p:nvPr/>
        </p:nvSpPr>
        <p:spPr>
          <a:xfrm>
            <a:off x="753745" y="945515"/>
            <a:ext cx="8578215" cy="460375"/>
          </a:xfrm>
          <a:prstGeom prst="rect">
            <a:avLst/>
          </a:prstGeom>
          <a:noFill/>
          <a:ln w="9525">
            <a:noFill/>
          </a:ln>
        </p:spPr>
        <p:txBody>
          <a:bodyPr wrap="square">
            <a:spAutoFit/>
          </a:bodyPr>
          <a:p>
            <a:pPr indent="0"/>
            <a:r>
              <a:rPr lang="zh-CN" sz="2400" b="0">
                <a:latin typeface="Calibri" panose="020F0502020204030204" charset="0"/>
                <a:ea typeface="宋体" panose="02010600030101010101" pitchFamily="2" charset="-122"/>
              </a:rPr>
              <a:t>为分类器评估的候选同义词列表提取多个行为特征</a:t>
            </a:r>
            <a:endParaRPr lang="zh-CN" altLang="en-US" sz="24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基于ML分类器的同义词选择</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2.3</a:t>
            </a:r>
            <a:endParaRPr lang="en-US" altLang="zh-CN" sz="3200" spc="100" dirty="0" smtClean="0">
              <a:solidFill>
                <a:schemeClr val="bg1"/>
              </a:solidFill>
            </a:endParaRPr>
          </a:p>
        </p:txBody>
      </p:sp>
      <p:sp>
        <p:nvSpPr>
          <p:cNvPr id="100" name="文本框 99"/>
          <p:cNvSpPr txBox="1"/>
          <p:nvPr/>
        </p:nvSpPr>
        <p:spPr>
          <a:xfrm>
            <a:off x="1330325" y="1275080"/>
            <a:ext cx="9749155" cy="1568450"/>
          </a:xfrm>
          <a:prstGeom prst="rect">
            <a:avLst/>
          </a:prstGeom>
          <a:noFill/>
          <a:ln w="9525">
            <a:noFill/>
          </a:ln>
        </p:spPr>
        <p:txBody>
          <a:bodyPr wrap="square">
            <a:spAutoFit/>
          </a:bodyPr>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charset="0"/>
                <a:ea typeface="宋体" panose="02010600030101010101" pitchFamily="2" charset="-122"/>
              </a:rPr>
              <a:t>在</a:t>
            </a:r>
            <a:r>
              <a:rPr lang="en-US" altLang="zh-CN" sz="2400" b="0">
                <a:latin typeface="Calibri" panose="020F0502020204030204" charset="0"/>
                <a:ea typeface="宋体" panose="02010600030101010101" pitchFamily="2" charset="-122"/>
              </a:rPr>
              <a:t>ML</a:t>
            </a:r>
            <a:r>
              <a:rPr lang="zh-CN" altLang="en-US" sz="2400" b="0">
                <a:latin typeface="Calibri" panose="020F0502020204030204" charset="0"/>
                <a:ea typeface="宋体" panose="02010600030101010101" pitchFamily="2" charset="-122"/>
              </a:rPr>
              <a:t>分类器已经预测每个候选同义词的分数之后，</a:t>
            </a:r>
            <a:r>
              <a:rPr sz="2400" b="0">
                <a:latin typeface="Calibri" panose="020F0502020204030204" charset="0"/>
                <a:ea typeface="宋体" panose="02010600030101010101" pitchFamily="2" charset="-122"/>
              </a:rPr>
              <a:t>执行阈值调整步骤来过滤出最终的同义词集合</a:t>
            </a:r>
            <a:r>
              <a:rPr lang="zh-CN" sz="2400" b="0">
                <a:latin typeface="Calibri" panose="020F0502020204030204" charset="0"/>
                <a:ea typeface="宋体" panose="02010600030101010101" pitchFamily="2" charset="-122"/>
              </a:rPr>
              <a:t>。阈值选择是基于分析正负类中训练数据集的分数分布，并选择在分类器性能和误报率之间平衡的截止值。</a:t>
            </a:r>
            <a:endParaRPr lang="zh-CN" sz="2400" b="0">
              <a:latin typeface="Calibri" panose="020F050202020403020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endParaRPr lang="zh-CN" sz="2400" b="0">
              <a:latin typeface="Calibri" panose="020F050202020403020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2077720" y="3266440"/>
            <a:ext cx="7809865" cy="2598420"/>
          </a:xfrm>
          <a:prstGeom prst="rect">
            <a:avLst/>
          </a:prstGeom>
        </p:spPr>
      </p:pic>
      <p:sp>
        <p:nvSpPr>
          <p:cNvPr id="3" name="文本框 2"/>
          <p:cNvSpPr txBox="1"/>
          <p:nvPr/>
        </p:nvSpPr>
        <p:spPr>
          <a:xfrm>
            <a:off x="1330325" y="2230120"/>
            <a:ext cx="5770880" cy="930275"/>
          </a:xfrm>
          <a:prstGeom prst="rect">
            <a:avLst/>
          </a:prstGeom>
          <a:noFill/>
        </p:spPr>
        <p:txBody>
          <a:bodyPr wrap="square" rtlCol="0" anchor="t">
            <a:spAutoFit/>
          </a:bodyPr>
          <a:p>
            <a:pPr>
              <a:lnSpc>
                <a:spcPct val="130000"/>
              </a:lnSpc>
            </a:pPr>
            <a:endParaRPr lang="zh-CN" altLang="en-US" spc="100" dirty="0" smtClean="0"/>
          </a:p>
          <a:p>
            <a:pPr>
              <a:lnSpc>
                <a:spcPct val="130000"/>
              </a:lnSpc>
            </a:pPr>
            <a:r>
              <a:rPr lang="zh-CN" altLang="en-US" sz="2400" b="1" spc="100" dirty="0" smtClean="0"/>
              <a:t>A.负类和B.正类的分类器分数分布</a:t>
            </a:r>
            <a:endParaRPr lang="zh-CN" altLang="en-US" sz="2400" b="1" spc="1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sp>
        <p:nvSpPr>
          <p:cNvPr id="3" name="图片占位符 2"/>
          <p:cNvSpPr>
            <a:spLocks noGrp="1"/>
          </p:cNvSpPr>
          <p:nvPr>
            <p:ph type="pic" sz="quarter" idx="10"/>
          </p:nvPr>
        </p:nvSpPr>
        <p:spPr/>
      </p:sp>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098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879983" y="2316211"/>
            <a:ext cx="6432035" cy="1291590"/>
          </a:xfrm>
          <a:prstGeom prst="rect">
            <a:avLst/>
          </a:prstGeom>
          <a:noFill/>
        </p:spPr>
        <p:txBody>
          <a:bodyPr wrap="square" rtlCol="0">
            <a:spAutoFit/>
          </a:bodyPr>
          <a:lstStyle/>
          <a:p>
            <a:pPr algn="dist">
              <a:lnSpc>
                <a:spcPct val="130000"/>
              </a:lnSpc>
            </a:pPr>
            <a:r>
              <a:rPr lang="zh-CN" altLang="en-US" sz="6000" b="1" spc="100" dirty="0" smtClean="0">
                <a:solidFill>
                  <a:schemeClr val="accent1"/>
                </a:solidFill>
                <a:latin typeface="+mj-ea"/>
                <a:ea typeface="+mj-ea"/>
              </a:rPr>
              <a:t>结果与分析</a:t>
            </a:r>
            <a:endParaRPr lang="zh-CN" altLang="en-US"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6331"/>
            </a:xfrm>
            <a:prstGeom prst="rect">
              <a:avLst/>
            </a:prstGeom>
            <a:noFill/>
          </p:spPr>
          <p:txBody>
            <a:bodyPr wrap="square" rtlCol="0">
              <a:spAutoFit/>
            </a:bodyPr>
            <a:lstStyle/>
            <a:p>
              <a:pPr algn="ctr"/>
              <a:r>
                <a:rPr lang="en-US" altLang="zh-CN" sz="3600" dirty="0" smtClean="0">
                  <a:solidFill>
                    <a:schemeClr val="accent1"/>
                  </a:solidFill>
                </a:rPr>
                <a:t>03</a:t>
              </a:r>
              <a:endParaRPr lang="zh-CN" altLang="en-US" sz="3600" dirty="0">
                <a:solidFill>
                  <a:schemeClr val="accent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ML</a:t>
            </a:r>
            <a:r>
              <a:rPr lang="zh-CN" altLang="en-US" dirty="0"/>
              <a:t>分类器结果</a:t>
            </a:r>
            <a:endParaRPr lang="zh-CN" altLang="en-US" dirty="0"/>
          </a:p>
        </p:txBody>
      </p:sp>
      <p:sp>
        <p:nvSpPr>
          <p:cNvPr id="11" name="文本框 10"/>
          <p:cNvSpPr txBox="1"/>
          <p:nvPr/>
        </p:nvSpPr>
        <p:spPr>
          <a:xfrm>
            <a:off x="4993005" y="1259840"/>
            <a:ext cx="2205990" cy="2249170"/>
          </a:xfrm>
          <a:prstGeom prst="rect">
            <a:avLst/>
          </a:prstGeom>
          <a:noFill/>
        </p:spPr>
        <p:txBody>
          <a:bodyPr wrap="square" rtlCol="0">
            <a:spAutoFit/>
          </a:bodyPr>
          <a:lstStyle/>
          <a:p>
            <a:pPr algn="l">
              <a:lnSpc>
                <a:spcPct val="130000"/>
              </a:lnSpc>
            </a:pPr>
            <a:r>
              <a:rPr lang="zh-CN" altLang="en-US" spc="100" dirty="0">
                <a:latin typeface="黑体" panose="02010609060101010101" charset="-122"/>
                <a:ea typeface="黑体" panose="02010609060101010101" charset="-122"/>
                <a:cs typeface="黑体" panose="02010609060101010101" charset="-122"/>
              </a:rPr>
              <a:t>显示了该模型获得的前10个重要特性，可以观察到该模型获得的大多数顶级特征是行为和语义特征的组合</a:t>
            </a:r>
            <a:endParaRPr lang="zh-CN" altLang="en-US" spc="100" dirty="0">
              <a:latin typeface="黑体" panose="02010609060101010101" charset="-122"/>
              <a:ea typeface="黑体" panose="02010609060101010101" charset="-122"/>
              <a:cs typeface="黑体" panose="02010609060101010101" charset="-122"/>
            </a:endParaRPr>
          </a:p>
        </p:txBody>
      </p:sp>
      <p:sp>
        <p:nvSpPr>
          <p:cNvPr id="13" name="文本框 12"/>
          <p:cNvSpPr txBox="1"/>
          <p:nvPr/>
        </p:nvSpPr>
        <p:spPr>
          <a:xfrm>
            <a:off x="1123950" y="3783330"/>
            <a:ext cx="2205990" cy="2030095"/>
          </a:xfrm>
          <a:prstGeom prst="rect">
            <a:avLst/>
          </a:prstGeom>
          <a:noFill/>
        </p:spPr>
        <p:txBody>
          <a:bodyPr wrap="square" rtlCol="0">
            <a:spAutoFit/>
          </a:bodyPr>
          <a:lstStyle/>
          <a:p>
            <a:pPr algn="l">
              <a:lnSpc>
                <a:spcPct val="130000"/>
              </a:lnSpc>
              <a:buClrTx/>
              <a:buSzTx/>
              <a:buFontTx/>
            </a:pPr>
            <a:r>
              <a:rPr lang="zh-CN" altLang="en-US" spc="100" dirty="0">
                <a:latin typeface="黑体" panose="02010609060101010101" charset="-122"/>
                <a:ea typeface="黑体" panose="02010609060101010101" charset="-122"/>
                <a:cs typeface="黑体" panose="02010609060101010101" charset="-122"/>
                <a:sym typeface="+mn-ea"/>
              </a:rPr>
              <a:t>显示了基于保持数据的随机森林同义词分类模型的AUC性能,在保持数据上实现了0.87的AUC(AUC越高，模型的区分能力越好)</a:t>
            </a:r>
            <a:endParaRPr lang="zh-CN" altLang="en-US" spc="100" dirty="0">
              <a:latin typeface="黑体" panose="02010609060101010101" charset="-122"/>
              <a:ea typeface="黑体" panose="02010609060101010101" charset="-122"/>
              <a:cs typeface="黑体" panose="02010609060101010101" charset="-122"/>
            </a:endParaRPr>
          </a:p>
        </p:txBody>
      </p:sp>
      <p:sp>
        <p:nvSpPr>
          <p:cNvPr id="15" name="文本框 14"/>
          <p:cNvSpPr txBox="1"/>
          <p:nvPr/>
        </p:nvSpPr>
        <p:spPr>
          <a:xfrm>
            <a:off x="9003665" y="4196080"/>
            <a:ext cx="2205990" cy="1529715"/>
          </a:xfrm>
          <a:prstGeom prst="rect">
            <a:avLst/>
          </a:prstGeom>
          <a:noFill/>
        </p:spPr>
        <p:txBody>
          <a:bodyPr wrap="square" rtlCol="0">
            <a:spAutoFit/>
          </a:bodyPr>
          <a:lstStyle/>
          <a:p>
            <a:pPr algn="l">
              <a:lnSpc>
                <a:spcPct val="130000"/>
              </a:lnSpc>
            </a:pPr>
            <a:r>
              <a:rPr lang="zh-CN" altLang="en-US" spc="100" dirty="0">
                <a:latin typeface="黑体" panose="02010609060101010101" charset="-122"/>
                <a:ea typeface="黑体" panose="02010609060101010101" charset="-122"/>
              </a:rPr>
              <a:t>显示了不同同义词类型和不同转换类型的预测分数的变化</a:t>
            </a:r>
            <a:endParaRPr lang="zh-CN" altLang="en-US" spc="100" dirty="0">
              <a:latin typeface="黑体" panose="02010609060101010101" charset="-122"/>
              <a:ea typeface="黑体" panose="02010609060101010101" charset="-122"/>
            </a:endParaRPr>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3.1</a:t>
            </a:r>
            <a:endParaRPr lang="en-US" altLang="zh-CN" sz="3200" spc="100" dirty="0" smtClean="0">
              <a:solidFill>
                <a:schemeClr val="bg1"/>
              </a:solidFill>
            </a:endParaRPr>
          </a:p>
        </p:txBody>
      </p:sp>
      <p:pic>
        <p:nvPicPr>
          <p:cNvPr id="5" name="图片占位符 4" descr="图片1"/>
          <p:cNvPicPr>
            <a:picLocks noChangeAspect="1"/>
          </p:cNvPicPr>
          <p:nvPr>
            <p:ph type="pic" sz="quarter" idx="14"/>
          </p:nvPr>
        </p:nvPicPr>
        <p:blipFill>
          <a:blip r:embed="rId1"/>
          <a:stretch>
            <a:fillRect/>
          </a:stretch>
        </p:blipFill>
        <p:spPr>
          <a:xfrm>
            <a:off x="733425" y="1037590"/>
            <a:ext cx="3780155" cy="2693670"/>
          </a:xfrm>
          <a:prstGeom prst="rect">
            <a:avLst/>
          </a:prstGeom>
        </p:spPr>
      </p:pic>
      <p:pic>
        <p:nvPicPr>
          <p:cNvPr id="20" name="图片占位符 19" descr="图片2"/>
          <p:cNvPicPr>
            <a:picLocks noChangeAspect="1"/>
          </p:cNvPicPr>
          <p:nvPr>
            <p:ph type="pic" sz="quarter" idx="15"/>
          </p:nvPr>
        </p:nvPicPr>
        <p:blipFill>
          <a:blip r:embed="rId2"/>
          <a:stretch>
            <a:fillRect/>
          </a:stretch>
        </p:blipFill>
        <p:spPr>
          <a:xfrm>
            <a:off x="3752850" y="3783330"/>
            <a:ext cx="4732020" cy="2235200"/>
          </a:xfrm>
          <a:prstGeom prst="rect">
            <a:avLst/>
          </a:prstGeom>
        </p:spPr>
      </p:pic>
      <p:pic>
        <p:nvPicPr>
          <p:cNvPr id="24" name="图片占位符 23" descr="图片3"/>
          <p:cNvPicPr>
            <a:picLocks noChangeAspect="1"/>
          </p:cNvPicPr>
          <p:nvPr>
            <p:ph type="pic" sz="quarter" idx="16"/>
          </p:nvPr>
        </p:nvPicPr>
        <p:blipFill>
          <a:blip r:embed="rId3"/>
          <a:stretch>
            <a:fillRect/>
          </a:stretch>
        </p:blipFill>
        <p:spPr>
          <a:xfrm>
            <a:off x="7868920" y="1012190"/>
            <a:ext cx="3854450" cy="266509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ML</a:t>
            </a:r>
            <a:r>
              <a:rPr lang="zh-CN" altLang="en-US" dirty="0"/>
              <a:t>分类器结果</a:t>
            </a:r>
            <a:endParaRPr lang="zh-CN" altLang="en-US" dirty="0"/>
          </a:p>
        </p:txBody>
      </p:sp>
      <p:sp>
        <p:nvSpPr>
          <p:cNvPr id="16" name="文本框 15"/>
          <p:cNvSpPr txBox="1"/>
          <p:nvPr/>
        </p:nvSpPr>
        <p:spPr>
          <a:xfrm>
            <a:off x="6440805" y="1591945"/>
            <a:ext cx="4211320" cy="2609215"/>
          </a:xfrm>
          <a:prstGeom prst="rect">
            <a:avLst/>
          </a:prstGeom>
          <a:noFill/>
        </p:spPr>
        <p:txBody>
          <a:bodyPr wrap="square" rtlCol="0">
            <a:spAutoFit/>
          </a:bodyPr>
          <a:lstStyle/>
          <a:p>
            <a:pPr>
              <a:lnSpc>
                <a:spcPct val="130000"/>
              </a:lnSpc>
            </a:pPr>
            <a:r>
              <a:rPr lang="zh-CN" altLang="en-US" spc="100" dirty="0">
                <a:latin typeface="黑体" panose="02010609060101010101" charset="-122"/>
                <a:ea typeface="黑体" panose="02010609060101010101" charset="-122"/>
              </a:rPr>
              <a:t>随着训练数据大小的增加，给定模型的测试误差的变化在900次记录后达到饱和，这表明了在给定模型复杂度和特征集的情况下，小的训练数据集具有相当高的识别能力，下图显示了随着训练数据大小的增加，测试误差的变化。</a:t>
            </a:r>
            <a:endParaRPr lang="zh-CN" altLang="en-US" spc="100" dirty="0">
              <a:latin typeface="黑体" panose="02010609060101010101" charset="-122"/>
              <a:ea typeface="黑体" panose="02010609060101010101" charset="-122"/>
            </a:endParaRPr>
          </a:p>
        </p:txBody>
      </p:sp>
      <p:sp>
        <p:nvSpPr>
          <p:cNvPr id="18" name="文本框 17"/>
          <p:cNvSpPr txBox="1"/>
          <p:nvPr/>
        </p:nvSpPr>
        <p:spPr>
          <a:xfrm>
            <a:off x="971550" y="4791075"/>
            <a:ext cx="4211320" cy="810260"/>
          </a:xfrm>
          <a:prstGeom prst="rect">
            <a:avLst/>
          </a:prstGeom>
          <a:noFill/>
        </p:spPr>
        <p:txBody>
          <a:bodyPr wrap="square" rtlCol="0">
            <a:spAutoFit/>
          </a:bodyPr>
          <a:lstStyle/>
          <a:p>
            <a:pPr>
              <a:lnSpc>
                <a:spcPct val="130000"/>
              </a:lnSpc>
            </a:pPr>
            <a:r>
              <a:rPr lang="zh-CN" altLang="en-US" spc="100" dirty="0">
                <a:latin typeface="黑体" panose="02010609060101010101" charset="-122"/>
                <a:ea typeface="黑体" panose="02010609060101010101" charset="-122"/>
              </a:rPr>
              <a:t>显示了分类器对不同重写类型所做预测的绝对误差，与之前的观察一致。</a:t>
            </a:r>
            <a:endParaRPr lang="zh-CN" altLang="en-US" spc="100" dirty="0">
              <a:latin typeface="黑体" panose="02010609060101010101" charset="-122"/>
              <a:ea typeface="黑体" panose="02010609060101010101" charset="-122"/>
            </a:endParaRPr>
          </a:p>
        </p:txBody>
      </p:sp>
      <p:sp>
        <p:nvSpPr>
          <p:cNvPr id="22" name="文本框 21"/>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3.1</a:t>
            </a:r>
            <a:endParaRPr lang="en-US" altLang="zh-CN" sz="3200" spc="100" dirty="0" smtClean="0">
              <a:solidFill>
                <a:schemeClr val="bg1"/>
              </a:solidFill>
            </a:endParaRPr>
          </a:p>
        </p:txBody>
      </p:sp>
      <p:pic>
        <p:nvPicPr>
          <p:cNvPr id="4" name="图片占位符 3" descr="图片4"/>
          <p:cNvPicPr>
            <a:picLocks noChangeAspect="1"/>
          </p:cNvPicPr>
          <p:nvPr>
            <p:ph type="pic" sz="quarter" idx="13"/>
          </p:nvPr>
        </p:nvPicPr>
        <p:blipFill>
          <a:blip r:embed="rId1"/>
          <a:stretch>
            <a:fillRect/>
          </a:stretch>
        </p:blipFill>
        <p:spPr>
          <a:xfrm>
            <a:off x="852170" y="1303020"/>
            <a:ext cx="4201160" cy="3032760"/>
          </a:xfrm>
          <a:prstGeom prst="rect">
            <a:avLst/>
          </a:prstGeom>
        </p:spPr>
      </p:pic>
      <p:pic>
        <p:nvPicPr>
          <p:cNvPr id="6" name="图片占位符 5" descr="图片5"/>
          <p:cNvPicPr>
            <a:picLocks noChangeAspect="1"/>
          </p:cNvPicPr>
          <p:nvPr>
            <p:ph type="pic" sz="quarter" idx="14"/>
          </p:nvPr>
        </p:nvPicPr>
        <p:blipFill>
          <a:blip r:embed="rId2"/>
          <a:stretch>
            <a:fillRect/>
          </a:stretch>
        </p:blipFill>
        <p:spPr>
          <a:xfrm>
            <a:off x="5369560" y="4335780"/>
            <a:ext cx="6610350" cy="16370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dirty="0"/>
              <a:t>查询重写的召回影响</a:t>
            </a:r>
            <a:endParaRPr dirty="0"/>
          </a:p>
        </p:txBody>
      </p:sp>
      <p:sp>
        <p:nvSpPr>
          <p:cNvPr id="11" name="文本框 10"/>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3.2</a:t>
            </a:r>
            <a:endParaRPr lang="en-US" altLang="zh-CN" sz="3200" spc="100" dirty="0" smtClean="0">
              <a:solidFill>
                <a:schemeClr val="bg1"/>
              </a:solidFill>
            </a:endParaRPr>
          </a:p>
        </p:txBody>
      </p:sp>
      <p:sp>
        <p:nvSpPr>
          <p:cNvPr id="100" name="文本框 99"/>
          <p:cNvSpPr txBox="1"/>
          <p:nvPr/>
        </p:nvSpPr>
        <p:spPr>
          <a:xfrm>
            <a:off x="7733665" y="1668780"/>
            <a:ext cx="3288030" cy="3415030"/>
          </a:xfrm>
          <a:prstGeom prst="rect">
            <a:avLst/>
          </a:prstGeom>
          <a:noFill/>
          <a:ln w="9525">
            <a:noFill/>
          </a:ln>
        </p:spPr>
        <p:txBody>
          <a:bodyPr wrap="square">
            <a:spAutoFit/>
          </a:bodyPr>
          <a:p>
            <a:pPr indent="0"/>
            <a:r>
              <a:rPr sz="2400" b="0">
                <a:latin typeface="Calibri" panose="020F0502020204030204" charset="0"/>
                <a:ea typeface="宋体" panose="02010600030101010101" pitchFamily="2" charset="-122"/>
              </a:rPr>
              <a:t>对三个主要站点的查询进行了抽样，并进行了一项实验，记录了查询集中搜索结果的平均数量</a:t>
            </a:r>
            <a:r>
              <a:rPr lang="zh-CN" sz="2400" b="0">
                <a:latin typeface="Calibri" panose="020F0502020204030204" charset="0"/>
                <a:ea typeface="宋体" panose="02010600030101010101" pitchFamily="2" charset="-122"/>
              </a:rPr>
              <a:t>。结果如图所示，</a:t>
            </a:r>
            <a:r>
              <a:rPr sz="2400" b="0">
                <a:latin typeface="Calibri" panose="020F0502020204030204" charset="0"/>
                <a:ea typeface="宋体" panose="02010600030101010101" pitchFamily="2" charset="-122"/>
              </a:rPr>
              <a:t>显示了我们在易趣搜索中对受影响的查询集使用同义词查询扩展所做的直接召回更改</a:t>
            </a:r>
            <a:r>
              <a:rPr lang="zh-CN" sz="2400" b="0">
                <a:latin typeface="Calibri" panose="020F0502020204030204" charset="0"/>
                <a:ea typeface="宋体" panose="02010600030101010101" pitchFamily="2" charset="-122"/>
              </a:rPr>
              <a:t>。</a:t>
            </a:r>
            <a:endParaRPr lang="zh-CN" sz="2400" b="0">
              <a:latin typeface="Calibri" panose="020F0502020204030204" charset="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880110" y="1499235"/>
            <a:ext cx="6366510" cy="385953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查询重写实例</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3.3</a:t>
            </a:r>
            <a:endParaRPr lang="en-US" altLang="zh-CN" sz="3200" spc="100" dirty="0" smtClean="0">
              <a:solidFill>
                <a:schemeClr val="bg1"/>
              </a:solidFill>
            </a:endParaRPr>
          </a:p>
        </p:txBody>
      </p:sp>
      <p:sp>
        <p:nvSpPr>
          <p:cNvPr id="5" name="文本框 4"/>
          <p:cNvSpPr txBox="1"/>
          <p:nvPr/>
        </p:nvSpPr>
        <p:spPr>
          <a:xfrm>
            <a:off x="647065" y="1746250"/>
            <a:ext cx="3566795" cy="3928110"/>
          </a:xfrm>
          <a:prstGeom prst="rect">
            <a:avLst/>
          </a:prstGeom>
          <a:noFill/>
        </p:spPr>
        <p:txBody>
          <a:bodyPr wrap="square" rtlCol="0">
            <a:spAutoFit/>
          </a:bodyPr>
          <a:p>
            <a:pPr algn="just" hangingPunct="0">
              <a:lnSpc>
                <a:spcPct val="130000"/>
              </a:lnSpc>
            </a:pPr>
            <a:r>
              <a:rPr lang="en-US" altLang="zh-CN" sz="2400" spc="100" dirty="0">
                <a:solidFill>
                  <a:schemeClr val="tx1"/>
                </a:solidFill>
                <a:latin typeface="黑体" panose="02010609060101010101" charset="-122"/>
                <a:ea typeface="黑体" panose="02010609060101010101" charset="-122"/>
                <a:cs typeface="黑体" panose="02010609060101010101" charset="-122"/>
              </a:rPr>
              <a:t>    </a:t>
            </a:r>
            <a:r>
              <a:rPr lang="zh-CN" altLang="en-US" sz="2400" spc="100" dirty="0">
                <a:solidFill>
                  <a:schemeClr val="tx1"/>
                </a:solidFill>
                <a:latin typeface="黑体" panose="02010609060101010101" charset="-122"/>
                <a:ea typeface="黑体" panose="02010609060101010101" charset="-122"/>
                <a:cs typeface="黑体" panose="02010609060101010101" charset="-122"/>
              </a:rPr>
              <a:t>用户检索</a:t>
            </a:r>
            <a:r>
              <a:rPr lang="en-US" altLang="zh-CN" sz="2400" spc="100" dirty="0">
                <a:solidFill>
                  <a:schemeClr val="tx1"/>
                </a:solidFill>
                <a:latin typeface="黑体" panose="02010609060101010101" charset="-122"/>
                <a:ea typeface="黑体" panose="02010609060101010101" charset="-122"/>
                <a:cs typeface="黑体" panose="02010609060101010101" charset="-122"/>
              </a:rPr>
              <a:t>air pods</a:t>
            </a:r>
            <a:r>
              <a:rPr lang="zh-CN" altLang="en-US" sz="2400" spc="100" dirty="0">
                <a:solidFill>
                  <a:schemeClr val="tx1"/>
                </a:solidFill>
                <a:latin typeface="黑体" panose="02010609060101010101" charset="-122"/>
                <a:ea typeface="黑体" panose="02010609060101010101" charset="-122"/>
                <a:cs typeface="黑体" panose="02010609060101010101" charset="-122"/>
              </a:rPr>
              <a:t>，我们可以发现搜索结果中</a:t>
            </a:r>
            <a:r>
              <a:rPr lang="en-US" altLang="zh-CN" sz="2400" spc="100" dirty="0">
                <a:solidFill>
                  <a:schemeClr val="tx1"/>
                </a:solidFill>
                <a:latin typeface="黑体" panose="02010609060101010101" charset="-122"/>
                <a:ea typeface="黑体" panose="02010609060101010101" charset="-122"/>
                <a:cs typeface="黑体" panose="02010609060101010101" charset="-122"/>
              </a:rPr>
              <a:t>8</a:t>
            </a:r>
            <a:r>
              <a:rPr lang="zh-CN" altLang="en-US" sz="2400" spc="100" dirty="0">
                <a:solidFill>
                  <a:schemeClr val="tx1"/>
                </a:solidFill>
                <a:latin typeface="黑体" panose="02010609060101010101" charset="-122"/>
                <a:ea typeface="黑体" panose="02010609060101010101" charset="-122"/>
                <a:cs typeface="黑体" panose="02010609060101010101" charset="-122"/>
              </a:rPr>
              <a:t>项中有</a:t>
            </a:r>
            <a:r>
              <a:rPr lang="en-US" altLang="zh-CN" sz="2400" spc="100" dirty="0">
                <a:solidFill>
                  <a:schemeClr val="tx1"/>
                </a:solidFill>
                <a:latin typeface="黑体" panose="02010609060101010101" charset="-122"/>
                <a:ea typeface="黑体" panose="02010609060101010101" charset="-122"/>
                <a:cs typeface="黑体" panose="02010609060101010101" charset="-122"/>
              </a:rPr>
              <a:t>6</a:t>
            </a:r>
            <a:r>
              <a:rPr lang="zh-CN" altLang="en-US" sz="2400" spc="100" dirty="0">
                <a:solidFill>
                  <a:schemeClr val="tx1"/>
                </a:solidFill>
                <a:latin typeface="黑体" panose="02010609060101010101" charset="-122"/>
                <a:ea typeface="黑体" panose="02010609060101010101" charset="-122"/>
                <a:cs typeface="黑体" panose="02010609060101010101" charset="-122"/>
              </a:rPr>
              <a:t>项都不包含原始查询词</a:t>
            </a:r>
            <a:r>
              <a:rPr lang="en-US" altLang="zh-CN" sz="2400" spc="100" dirty="0">
                <a:latin typeface="黑体" panose="02010609060101010101" charset="-122"/>
                <a:ea typeface="黑体" panose="02010609060101010101" charset="-122"/>
                <a:cs typeface="黑体" panose="02010609060101010101" charset="-122"/>
                <a:sym typeface="+mn-ea"/>
              </a:rPr>
              <a:t>air pods</a:t>
            </a:r>
            <a:r>
              <a:rPr lang="zh-CN" altLang="en-US" sz="2400" spc="100" dirty="0">
                <a:latin typeface="黑体" panose="02010609060101010101" charset="-122"/>
                <a:ea typeface="黑体" panose="02010609060101010101" charset="-122"/>
                <a:cs typeface="黑体" panose="02010609060101010101" charset="-122"/>
                <a:sym typeface="+mn-ea"/>
              </a:rPr>
              <a:t>，而包含</a:t>
            </a:r>
            <a:r>
              <a:rPr lang="en-US" altLang="zh-CN" sz="2400" spc="100" dirty="0">
                <a:latin typeface="黑体" panose="02010609060101010101" charset="-122"/>
                <a:ea typeface="黑体" panose="02010609060101010101" charset="-122"/>
                <a:cs typeface="黑体" panose="02010609060101010101" charset="-122"/>
                <a:sym typeface="+mn-ea"/>
              </a:rPr>
              <a:t>AirPods</a:t>
            </a:r>
            <a:r>
              <a:rPr lang="zh-CN" altLang="en-US" sz="2400" spc="100" dirty="0">
                <a:latin typeface="黑体" panose="02010609060101010101" charset="-122"/>
                <a:ea typeface="黑体" panose="02010609060101010101" charset="-122"/>
                <a:cs typeface="黑体" panose="02010609060101010101" charset="-122"/>
                <a:sym typeface="+mn-ea"/>
              </a:rPr>
              <a:t>，这就是利用查询重写成为了与原始查询相关的词</a:t>
            </a:r>
            <a:endParaRPr lang="zh-CN" altLang="en-US" sz="2400" spc="100" dirty="0">
              <a:solidFill>
                <a:schemeClr val="tx1"/>
              </a:solidFill>
              <a:latin typeface="黑体" panose="02010609060101010101" charset="-122"/>
              <a:ea typeface="黑体" panose="02010609060101010101" charset="-122"/>
              <a:cs typeface="黑体" panose="02010609060101010101" charset="-122"/>
              <a:sym typeface="+mn-ea"/>
            </a:endParaRPr>
          </a:p>
        </p:txBody>
      </p:sp>
      <p:pic>
        <p:nvPicPr>
          <p:cNvPr id="6" name="图片 5"/>
          <p:cNvPicPr>
            <a:picLocks noChangeAspect="1"/>
          </p:cNvPicPr>
          <p:nvPr/>
        </p:nvPicPr>
        <p:blipFill>
          <a:blip r:embed="rId1"/>
          <a:stretch>
            <a:fillRect/>
          </a:stretch>
        </p:blipFill>
        <p:spPr>
          <a:xfrm>
            <a:off x="4773295" y="0"/>
            <a:ext cx="6427470" cy="692912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sp>
        <p:nvSpPr>
          <p:cNvPr id="3" name="图片占位符 2"/>
          <p:cNvSpPr>
            <a:spLocks noGrp="1"/>
          </p:cNvSpPr>
          <p:nvPr>
            <p:ph type="pic" sz="quarter" idx="10"/>
          </p:nvPr>
        </p:nvSpPr>
        <p:spPr/>
      </p:sp>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098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018405" y="2316480"/>
            <a:ext cx="2249170" cy="1291590"/>
          </a:xfrm>
          <a:prstGeom prst="rect">
            <a:avLst/>
          </a:prstGeom>
          <a:noFill/>
        </p:spPr>
        <p:txBody>
          <a:bodyPr wrap="square" rtlCol="0">
            <a:spAutoFit/>
          </a:bodyPr>
          <a:lstStyle/>
          <a:p>
            <a:pPr algn="dist">
              <a:lnSpc>
                <a:spcPct val="130000"/>
              </a:lnSpc>
            </a:pPr>
            <a:r>
              <a:rPr lang="zh-CN" altLang="en-US" sz="6000" b="1" spc="100" dirty="0" smtClean="0">
                <a:solidFill>
                  <a:schemeClr val="accent1"/>
                </a:solidFill>
                <a:latin typeface="+mj-ea"/>
                <a:ea typeface="+mj-ea"/>
              </a:rPr>
              <a:t>结论</a:t>
            </a:r>
            <a:endParaRPr lang="zh-CN" altLang="en-US"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6331"/>
            </a:xfrm>
            <a:prstGeom prst="rect">
              <a:avLst/>
            </a:prstGeom>
            <a:noFill/>
          </p:spPr>
          <p:txBody>
            <a:bodyPr wrap="square" rtlCol="0">
              <a:spAutoFit/>
            </a:bodyPr>
            <a:lstStyle/>
            <a:p>
              <a:pPr algn="ctr"/>
              <a:r>
                <a:rPr lang="en-US" altLang="zh-CN" sz="3600" dirty="0" smtClean="0">
                  <a:solidFill>
                    <a:schemeClr val="accent1"/>
                  </a:solidFill>
                </a:rPr>
                <a:t>04</a:t>
              </a:r>
              <a:endParaRPr lang="zh-CN" altLang="en-US" sz="3600" dirty="0">
                <a:solidFill>
                  <a:schemeClr val="accent1"/>
                </a:solidFill>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pic>
        <p:nvPicPr>
          <p:cNvPr id="6" name="图片 5"/>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559" r="559"/>
          <a:stretch>
            <a:fillRect/>
          </a:stretch>
        </p:blipFill>
        <p:spPr>
          <a:xfrm>
            <a:off x="0" y="0"/>
            <a:ext cx="12192000" cy="6858000"/>
          </a:xfrm>
          <a:prstGeom prst="rect">
            <a:avLst/>
          </a:prstGeom>
        </p:spPr>
      </p:pic>
      <p:sp>
        <p:nvSpPr>
          <p:cNvPr id="7" name="矩形 6"/>
          <p:cNvSpPr/>
          <p:nvPr/>
        </p:nvSpPr>
        <p:spPr>
          <a:xfrm>
            <a:off x="0" y="-1"/>
            <a:ext cx="12192000" cy="6858000"/>
          </a:xfrm>
          <a:prstGeom prst="rect">
            <a:avLst/>
          </a:prstGeom>
          <a:gradFill>
            <a:gsLst>
              <a:gs pos="29322">
                <a:srgbClr val="000000">
                  <a:alpha val="65000"/>
                </a:srgbClr>
              </a:gs>
              <a:gs pos="0">
                <a:schemeClr val="tx1">
                  <a:alpha val="43000"/>
                </a:schemeClr>
              </a:gs>
              <a:gs pos="54300">
                <a:srgbClr val="000000">
                  <a:alpha val="88000"/>
                </a:srgbClr>
              </a:gs>
              <a:gs pos="100000">
                <a:schemeClr val="tx1">
                  <a:alpha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71242" y="204241"/>
            <a:ext cx="6449517" cy="6449517"/>
          </a:xfrm>
          <a:prstGeom prst="ellipse">
            <a:avLst/>
          </a:prstGeom>
          <a:blipFill dpi="0" rotWithShape="1">
            <a:blip r:embed="rId4">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60401"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417136"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173870"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930605" y="2138527"/>
            <a:ext cx="2588296" cy="372262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351552" y="2809432"/>
            <a:ext cx="1205994" cy="1200329"/>
          </a:xfrm>
          <a:prstGeom prst="rect">
            <a:avLst/>
          </a:prstGeom>
          <a:noFill/>
        </p:spPr>
        <p:txBody>
          <a:bodyPr wrap="square" rtlCol="0">
            <a:spAutoFit/>
          </a:bodyPr>
          <a:lstStyle/>
          <a:p>
            <a:r>
              <a:rPr lang="en-US" altLang="zh-CN" sz="7200" b="1" dirty="0" smtClean="0">
                <a:solidFill>
                  <a:schemeClr val="accent1"/>
                </a:solidFill>
              </a:rPr>
              <a:t>01</a:t>
            </a:r>
            <a:endParaRPr lang="zh-CN" altLang="en-US" sz="7200" b="1" dirty="0">
              <a:solidFill>
                <a:schemeClr val="accent1"/>
              </a:solidFill>
            </a:endParaRPr>
          </a:p>
        </p:txBody>
      </p:sp>
      <p:sp>
        <p:nvSpPr>
          <p:cNvPr id="14" name="文本框 13"/>
          <p:cNvSpPr txBox="1"/>
          <p:nvPr/>
        </p:nvSpPr>
        <p:spPr>
          <a:xfrm>
            <a:off x="4084772" y="2809432"/>
            <a:ext cx="1253025" cy="1200329"/>
          </a:xfrm>
          <a:prstGeom prst="rect">
            <a:avLst/>
          </a:prstGeom>
          <a:noFill/>
        </p:spPr>
        <p:txBody>
          <a:bodyPr wrap="square" rtlCol="0">
            <a:spAutoFit/>
          </a:bodyPr>
          <a:lstStyle/>
          <a:p>
            <a:r>
              <a:rPr lang="en-US" altLang="zh-CN" sz="7200" b="1" dirty="0" smtClean="0">
                <a:solidFill>
                  <a:schemeClr val="accent1"/>
                </a:solidFill>
              </a:rPr>
              <a:t>02</a:t>
            </a:r>
            <a:endParaRPr lang="zh-CN" altLang="en-US" sz="7200" b="1" dirty="0">
              <a:solidFill>
                <a:schemeClr val="accent1"/>
              </a:solidFill>
            </a:endParaRPr>
          </a:p>
        </p:txBody>
      </p:sp>
      <p:sp>
        <p:nvSpPr>
          <p:cNvPr id="15" name="文本框 14"/>
          <p:cNvSpPr txBox="1"/>
          <p:nvPr/>
        </p:nvSpPr>
        <p:spPr>
          <a:xfrm>
            <a:off x="6867219" y="2809432"/>
            <a:ext cx="1201598" cy="1200329"/>
          </a:xfrm>
          <a:prstGeom prst="rect">
            <a:avLst/>
          </a:prstGeom>
          <a:noFill/>
        </p:spPr>
        <p:txBody>
          <a:bodyPr wrap="square" rtlCol="0">
            <a:spAutoFit/>
          </a:bodyPr>
          <a:lstStyle/>
          <a:p>
            <a:r>
              <a:rPr lang="en-US" altLang="zh-CN" sz="7200" b="1" dirty="0" smtClean="0">
                <a:solidFill>
                  <a:schemeClr val="accent1"/>
                </a:solidFill>
              </a:rPr>
              <a:t>03</a:t>
            </a:r>
            <a:endParaRPr lang="zh-CN" altLang="en-US" sz="7200" b="1" dirty="0">
              <a:solidFill>
                <a:schemeClr val="accent1"/>
              </a:solidFill>
            </a:endParaRPr>
          </a:p>
        </p:txBody>
      </p:sp>
      <p:sp>
        <p:nvSpPr>
          <p:cNvPr id="16" name="文本框 15"/>
          <p:cNvSpPr txBox="1"/>
          <p:nvPr/>
        </p:nvSpPr>
        <p:spPr>
          <a:xfrm>
            <a:off x="9623822" y="2809431"/>
            <a:ext cx="1201863" cy="1200329"/>
          </a:xfrm>
          <a:prstGeom prst="rect">
            <a:avLst/>
          </a:prstGeom>
          <a:noFill/>
        </p:spPr>
        <p:txBody>
          <a:bodyPr wrap="square" rtlCol="0">
            <a:spAutoFit/>
          </a:bodyPr>
          <a:lstStyle/>
          <a:p>
            <a:r>
              <a:rPr lang="en-US" altLang="zh-CN" sz="7200" b="1" dirty="0" smtClean="0">
                <a:solidFill>
                  <a:schemeClr val="accent1"/>
                </a:solidFill>
              </a:rPr>
              <a:t>04</a:t>
            </a:r>
            <a:endParaRPr lang="zh-CN" altLang="en-US" sz="7200" b="1" dirty="0">
              <a:solidFill>
                <a:schemeClr val="accent1"/>
              </a:solidFill>
            </a:endParaRPr>
          </a:p>
        </p:txBody>
      </p:sp>
      <p:sp>
        <p:nvSpPr>
          <p:cNvPr id="18" name="文本框 17"/>
          <p:cNvSpPr txBox="1"/>
          <p:nvPr/>
        </p:nvSpPr>
        <p:spPr>
          <a:xfrm>
            <a:off x="6341745" y="4250690"/>
            <a:ext cx="2336800" cy="650875"/>
          </a:xfrm>
          <a:prstGeom prst="rect">
            <a:avLst/>
          </a:prstGeom>
          <a:noFill/>
        </p:spPr>
        <p:txBody>
          <a:bodyPr wrap="square" rtlCol="0">
            <a:spAutoFit/>
          </a:bodyPr>
          <a:lstStyle/>
          <a:p>
            <a:pPr algn="dist">
              <a:lnSpc>
                <a:spcPct val="130000"/>
              </a:lnSpc>
            </a:pPr>
            <a:r>
              <a:rPr lang="zh-CN" altLang="en-US" sz="2800" b="1" spc="100" dirty="0" smtClean="0"/>
              <a:t>结果与分析</a:t>
            </a:r>
            <a:endParaRPr lang="zh-CN" altLang="en-US" sz="2800" b="1" spc="100" dirty="0" smtClean="0"/>
          </a:p>
        </p:txBody>
      </p:sp>
      <p:sp>
        <p:nvSpPr>
          <p:cNvPr id="25" name="文本框 24"/>
          <p:cNvSpPr txBox="1"/>
          <p:nvPr/>
        </p:nvSpPr>
        <p:spPr>
          <a:xfrm>
            <a:off x="3302320" y="685769"/>
            <a:ext cx="2190540" cy="923330"/>
          </a:xfrm>
          <a:prstGeom prst="rect">
            <a:avLst/>
          </a:prstGeom>
          <a:noFill/>
        </p:spPr>
        <p:txBody>
          <a:bodyPr wrap="square" rtlCol="0">
            <a:spAutoFit/>
          </a:bodyPr>
          <a:lstStyle/>
          <a:p>
            <a:pPr algn="dist"/>
            <a:r>
              <a:rPr lang="zh-CN" altLang="en-US" sz="5400" spc="100" dirty="0">
                <a:solidFill>
                  <a:schemeClr val="bg1"/>
                </a:solidFill>
                <a:latin typeface="+mj-ea"/>
                <a:ea typeface="+mj-ea"/>
              </a:rPr>
              <a:t>目录</a:t>
            </a:r>
            <a:endParaRPr lang="zh-CN" altLang="en-US" sz="5400" spc="100" dirty="0">
              <a:solidFill>
                <a:schemeClr val="bg1"/>
              </a:solidFill>
              <a:latin typeface="+mj-ea"/>
              <a:ea typeface="+mj-ea"/>
            </a:endParaRPr>
          </a:p>
        </p:txBody>
      </p:sp>
      <p:cxnSp>
        <p:nvCxnSpPr>
          <p:cNvPr id="26" name="直接连接符 25"/>
          <p:cNvCxnSpPr/>
          <p:nvPr/>
        </p:nvCxnSpPr>
        <p:spPr>
          <a:xfrm>
            <a:off x="5657753" y="787369"/>
            <a:ext cx="0" cy="698500"/>
          </a:xfrm>
          <a:prstGeom prst="line">
            <a:avLst/>
          </a:prstGeom>
          <a:ln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822644" y="701158"/>
            <a:ext cx="3107961" cy="809261"/>
          </a:xfrm>
          <a:prstGeom prst="rect">
            <a:avLst/>
          </a:prstGeom>
          <a:noFill/>
        </p:spPr>
        <p:txBody>
          <a:bodyPr wrap="square" rtlCol="0">
            <a:spAutoFit/>
          </a:bodyPr>
          <a:lstStyle/>
          <a:p>
            <a:pPr algn="dist">
              <a:lnSpc>
                <a:spcPct val="130000"/>
              </a:lnSpc>
            </a:pPr>
            <a:r>
              <a:rPr lang="en-US" altLang="zh-CN" sz="4000" spc="100" dirty="0" smtClean="0">
                <a:solidFill>
                  <a:schemeClr val="bg1">
                    <a:alpha val="70000"/>
                  </a:schemeClr>
                </a:solidFill>
              </a:rPr>
              <a:t>CONTENTS</a:t>
            </a:r>
            <a:endParaRPr lang="zh-CN" altLang="en-US" sz="4000" spc="100" dirty="0">
              <a:solidFill>
                <a:schemeClr val="bg1">
                  <a:alpha val="70000"/>
                </a:schemeClr>
              </a:solidFill>
            </a:endParaRPr>
          </a:p>
        </p:txBody>
      </p:sp>
      <p:sp>
        <p:nvSpPr>
          <p:cNvPr id="2" name="文本框 1"/>
          <p:cNvSpPr txBox="1"/>
          <p:nvPr/>
        </p:nvSpPr>
        <p:spPr>
          <a:xfrm>
            <a:off x="3898265" y="4250690"/>
            <a:ext cx="1689735" cy="650875"/>
          </a:xfrm>
          <a:prstGeom prst="rect">
            <a:avLst/>
          </a:prstGeom>
          <a:noFill/>
        </p:spPr>
        <p:txBody>
          <a:bodyPr wrap="square" rtlCol="0">
            <a:spAutoFit/>
          </a:bodyPr>
          <a:p>
            <a:pPr algn="dist">
              <a:lnSpc>
                <a:spcPct val="130000"/>
              </a:lnSpc>
            </a:pPr>
            <a:r>
              <a:rPr lang="zh-CN" altLang="en-US" sz="2800" b="1" spc="100" dirty="0" smtClean="0"/>
              <a:t>过程方法</a:t>
            </a:r>
            <a:endParaRPr lang="zh-CN" altLang="en-US" sz="2800" b="1" spc="100" dirty="0" smtClean="0"/>
          </a:p>
        </p:txBody>
      </p:sp>
      <p:sp>
        <p:nvSpPr>
          <p:cNvPr id="4" name="文本框 3"/>
          <p:cNvSpPr txBox="1"/>
          <p:nvPr/>
        </p:nvSpPr>
        <p:spPr>
          <a:xfrm>
            <a:off x="1478280" y="4306570"/>
            <a:ext cx="1205230" cy="650875"/>
          </a:xfrm>
          <a:prstGeom prst="rect">
            <a:avLst/>
          </a:prstGeom>
          <a:noFill/>
        </p:spPr>
        <p:txBody>
          <a:bodyPr wrap="square" rtlCol="0">
            <a:spAutoFit/>
          </a:bodyPr>
          <a:lstStyle/>
          <a:p>
            <a:pPr algn="dist">
              <a:lnSpc>
                <a:spcPct val="130000"/>
              </a:lnSpc>
            </a:pPr>
            <a:r>
              <a:rPr lang="zh-CN" altLang="en-US" sz="2800" b="1" spc="100" dirty="0" smtClean="0"/>
              <a:t>引言</a:t>
            </a:r>
            <a:endParaRPr lang="zh-CN" altLang="en-US" sz="2800" b="1" spc="100" dirty="0" smtClean="0"/>
          </a:p>
        </p:txBody>
      </p:sp>
      <p:sp>
        <p:nvSpPr>
          <p:cNvPr id="17" name="文本框 16"/>
          <p:cNvSpPr txBox="1"/>
          <p:nvPr/>
        </p:nvSpPr>
        <p:spPr>
          <a:xfrm>
            <a:off x="9624060" y="4250690"/>
            <a:ext cx="1205230" cy="650875"/>
          </a:xfrm>
          <a:prstGeom prst="rect">
            <a:avLst/>
          </a:prstGeom>
          <a:noFill/>
        </p:spPr>
        <p:txBody>
          <a:bodyPr wrap="square" rtlCol="0">
            <a:spAutoFit/>
          </a:bodyPr>
          <a:lstStyle/>
          <a:p>
            <a:pPr algn="dist">
              <a:lnSpc>
                <a:spcPct val="130000"/>
              </a:lnSpc>
            </a:pPr>
            <a:r>
              <a:rPr lang="zh-CN" altLang="en-US" sz="2800" b="1" spc="100" dirty="0" smtClean="0"/>
              <a:t>总结</a:t>
            </a:r>
            <a:endParaRPr lang="zh-CN" altLang="en-US" sz="2800" b="1" spc="1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结论</a:t>
            </a:r>
            <a:endParaRPr lang="zh-CN" altLang="en-US" dirty="0"/>
          </a:p>
        </p:txBody>
      </p:sp>
      <p:sp>
        <p:nvSpPr>
          <p:cNvPr id="11" name="文本框 10"/>
          <p:cNvSpPr txBox="1"/>
          <p:nvPr/>
        </p:nvSpPr>
        <p:spPr>
          <a:xfrm>
            <a:off x="-71488" y="91404"/>
            <a:ext cx="804864" cy="66588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04</a:t>
            </a:r>
            <a:endParaRPr lang="zh-CN" altLang="en-US" sz="3200" spc="100" dirty="0" smtClean="0">
              <a:solidFill>
                <a:schemeClr val="bg1"/>
              </a:solidFill>
            </a:endParaRPr>
          </a:p>
        </p:txBody>
      </p:sp>
      <p:sp>
        <p:nvSpPr>
          <p:cNvPr id="2" name="文本框 1"/>
          <p:cNvSpPr txBox="1"/>
          <p:nvPr/>
        </p:nvSpPr>
        <p:spPr>
          <a:xfrm>
            <a:off x="1160780" y="1701165"/>
            <a:ext cx="9651365" cy="4399915"/>
          </a:xfrm>
          <a:prstGeom prst="rect">
            <a:avLst/>
          </a:prstGeom>
          <a:noFill/>
          <a:ln w="9525">
            <a:noFill/>
          </a:ln>
        </p:spPr>
        <p:txBody>
          <a:bodyPr wrap="square">
            <a:spAutoFit/>
          </a:bodyPr>
          <a:p>
            <a:pPr indent="711200" fontAlgn="auto">
              <a:extLst>
                <a:ext uri="{35155182-B16C-46BC-9424-99874614C6A1}">
                  <wpsdc:indentchars xmlns:wpsdc="http://www.wps.cn/officeDocument/2017/drawingmlCustomData" val="200" checksum="3773799597"/>
                </a:ext>
              </a:extLst>
            </a:pPr>
            <a:r>
              <a:rPr lang="zh-CN" sz="2800" b="0">
                <a:latin typeface="Calibri" panose="020F0502020204030204" charset="0"/>
                <a:ea typeface="宋体" panose="02010600030101010101" pitchFamily="2" charset="-122"/>
              </a:rPr>
              <a:t>本论文展示了电子商务查询重写系统，描述了易趣搜索中查询重写方法的一个版本，描述了端到端流程：生成同义词候选项、评估它们并将其合并以改进检索。</a:t>
            </a:r>
            <a:endParaRPr lang="zh-CN" sz="2800" b="0">
              <a:latin typeface="Calibri" panose="020F0502020204030204" charset="0"/>
              <a:ea typeface="宋体" panose="02010600030101010101" pitchFamily="2" charset="-122"/>
            </a:endParaRPr>
          </a:p>
          <a:p>
            <a:pPr indent="711200" fontAlgn="auto">
              <a:extLst>
                <a:ext uri="{35155182-B16C-46BC-9424-99874614C6A1}">
                  <wpsdc:indentchars xmlns:wpsdc="http://www.wps.cn/officeDocument/2017/drawingmlCustomData" val="200" checksum="3773799597"/>
                </a:ext>
              </a:extLst>
            </a:pPr>
            <a:r>
              <a:rPr lang="zh-CN" sz="2800" b="0">
                <a:latin typeface="Calibri" panose="020F0502020204030204" charset="0"/>
                <a:ea typeface="宋体" panose="02010600030101010101" pitchFamily="2" charset="-122"/>
              </a:rPr>
              <a:t>首先利用用户行为数据、库存和分类信息以及开源知识库的各种技术为查询生成大量候选同义词；然后，我们利用机器学习的二进制分类器来过滤候选同义词，这些同义词在不影响结果集决策的情况下，真正有用作为查询扩展的候选同义词，这个过滤后的同义词集存储在字典中，用于运行时查询重写。</a:t>
            </a:r>
            <a:endParaRPr lang="zh-CN" sz="2800" b="0">
              <a:latin typeface="Calibri" panose="020F0502020204030204" charset="0"/>
              <a:ea typeface="宋体" panose="02010600030101010101" pitchFamily="2" charset="-122"/>
            </a:endParaRPr>
          </a:p>
          <a:p>
            <a:pPr indent="711200" fontAlgn="auto">
              <a:extLst>
                <a:ext uri="{35155182-B16C-46BC-9424-99874614C6A1}">
                  <wpsdc:indentchars xmlns:wpsdc="http://www.wps.cn/officeDocument/2017/drawingmlCustomData" val="200" checksum="3773799597"/>
                </a:ext>
              </a:extLst>
            </a:pPr>
            <a:endParaRPr lang="zh-CN" sz="2800" b="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3008" b="3008"/>
          <a:stretch>
            <a:fillRect/>
          </a:stretch>
        </p:blipFill>
        <p:spPr/>
      </p:pic>
      <p:sp>
        <p:nvSpPr>
          <p:cNvPr id="8" name="矩形 7"/>
          <p:cNvSpPr/>
          <p:nvPr/>
        </p:nvSpPr>
        <p:spPr>
          <a:xfrm>
            <a:off x="0" y="0"/>
            <a:ext cx="12192000" cy="6858000"/>
          </a:xfrm>
          <a:prstGeom prst="rect">
            <a:avLst/>
          </a:prstGeom>
          <a:gradFill>
            <a:gsLst>
              <a:gs pos="0">
                <a:schemeClr val="tx1">
                  <a:alpha val="70000"/>
                </a:schemeClr>
              </a:gs>
              <a:gs pos="54300">
                <a:srgbClr val="000000">
                  <a:alpha val="93000"/>
                </a:srgb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871242" y="204241"/>
            <a:ext cx="6449517" cy="6449517"/>
          </a:xfrm>
          <a:prstGeom prst="ellipse">
            <a:avLst/>
          </a:prstGeom>
          <a:blipFill dpi="0" rotWithShape="1">
            <a:blip r:embed="rId2">
              <a:alphaModFix amt="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a:xfrm>
            <a:off x="3074227" y="3789894"/>
            <a:ext cx="6043547" cy="1325563"/>
          </a:xfrm>
        </p:spPr>
        <p:txBody>
          <a:bodyPr>
            <a:normAutofit/>
          </a:bodyPr>
          <a:lstStyle/>
          <a:p>
            <a:r>
              <a:rPr lang="zh-CN" altLang="en-US" i="1" dirty="0" smtClean="0"/>
              <a:t>感谢您的观看</a:t>
            </a:r>
            <a:endParaRPr lang="zh-CN" altLang="en-US" i="1" dirty="0"/>
          </a:p>
        </p:txBody>
      </p:sp>
      <p:grpSp>
        <p:nvGrpSpPr>
          <p:cNvPr id="10" name="组合 9"/>
          <p:cNvGrpSpPr/>
          <p:nvPr/>
        </p:nvGrpSpPr>
        <p:grpSpPr>
          <a:xfrm>
            <a:off x="3997870" y="1655217"/>
            <a:ext cx="4319869" cy="1004792"/>
            <a:chOff x="4062108" y="2005666"/>
            <a:chExt cx="4319869" cy="1004792"/>
          </a:xfrm>
        </p:grpSpPr>
        <p:sp>
          <p:nvSpPr>
            <p:cNvPr id="11" name="椭圆 10"/>
            <p:cNvSpPr/>
            <p:nvPr/>
          </p:nvSpPr>
          <p:spPr>
            <a:xfrm>
              <a:off x="4062108" y="2005666"/>
              <a:ext cx="1004792" cy="1004792"/>
            </a:xfrm>
            <a:prstGeom prst="ellipse">
              <a:avLst/>
            </a:prstGeom>
            <a:blipFill dpi="0" rotWithShape="1">
              <a:blip r:embed="rId2">
                <a:extLst>
                  <a:ext uri="{BEBA8EAE-BF5A-486C-A8C5-ECC9F3942E4B}">
                    <a14:imgProps xmlns:a14="http://schemas.microsoft.com/office/drawing/2010/main">
                      <a14:imgLayer r:embed="rId3">
                        <a14:imgEffect>
                          <a14:brightnessContrast bright="100000" contrast="1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l="26781"/>
            <a:stretch>
              <a:fillRect/>
            </a:stretch>
          </p:blipFill>
          <p:spPr>
            <a:xfrm>
              <a:off x="5155791" y="2019709"/>
              <a:ext cx="3226186" cy="965789"/>
            </a:xfrm>
            <a:prstGeom prst="rect">
              <a:avLst/>
            </a:prstGeom>
          </p:spPr>
        </p:pic>
      </p:grpSp>
      <p:cxnSp>
        <p:nvCxnSpPr>
          <p:cNvPr id="13" name="直接连接符 12"/>
          <p:cNvCxnSpPr/>
          <p:nvPr/>
        </p:nvCxnSpPr>
        <p:spPr>
          <a:xfrm>
            <a:off x="3664857" y="2839064"/>
            <a:ext cx="4862286" cy="0"/>
          </a:xfrm>
          <a:prstGeom prst="line">
            <a:avLst/>
          </a:prstGeom>
          <a:ln w="12700">
            <a:gradFill>
              <a:gsLst>
                <a:gs pos="0">
                  <a:schemeClr val="bg1">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560607" y="2848853"/>
            <a:ext cx="4966536" cy="523220"/>
          </a:xfrm>
          <a:prstGeom prst="rect">
            <a:avLst/>
          </a:prstGeom>
          <a:noFill/>
        </p:spPr>
        <p:txBody>
          <a:bodyPr wrap="square" rtlCol="0">
            <a:spAutoFit/>
          </a:bodyPr>
          <a:lstStyle/>
          <a:p>
            <a:pPr algn="dist"/>
            <a:r>
              <a:rPr lang="zh-CN" altLang="en-US" sz="2800" i="1" dirty="0">
                <a:solidFill>
                  <a:schemeClr val="bg1"/>
                </a:solidFill>
                <a:latin typeface="华文新魏" panose="02010800040101010101" pitchFamily="2" charset="-122"/>
                <a:ea typeface="华文新魏" panose="02010800040101010101" pitchFamily="2" charset="-122"/>
              </a:rPr>
              <a:t>大</a:t>
            </a:r>
            <a:r>
              <a:rPr lang="zh-CN" altLang="en-US" sz="2800" i="1" dirty="0" smtClean="0">
                <a:solidFill>
                  <a:schemeClr val="bg1"/>
                </a:solidFill>
                <a:latin typeface="华文新魏" panose="02010800040101010101" pitchFamily="2" charset="-122"/>
                <a:ea typeface="华文新魏" panose="02010800040101010101" pitchFamily="2" charset="-122"/>
              </a:rPr>
              <a:t>工至善 大学至真</a:t>
            </a:r>
            <a:endParaRPr lang="zh-CN" altLang="en-US" sz="2800" i="1" dirty="0">
              <a:solidFill>
                <a:schemeClr val="bg1"/>
              </a:solidFill>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sp>
        <p:nvSpPr>
          <p:cNvPr id="3" name="图片占位符 2"/>
          <p:cNvSpPr>
            <a:spLocks noGrp="1"/>
          </p:cNvSpPr>
          <p:nvPr>
            <p:ph type="pic" sz="quarter" idx="10"/>
          </p:nvPr>
        </p:nvSpPr>
        <p:spPr/>
      </p:sp>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3098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839335" y="2624455"/>
            <a:ext cx="2513965" cy="1291590"/>
          </a:xfrm>
          <a:prstGeom prst="rect">
            <a:avLst/>
          </a:prstGeom>
          <a:noFill/>
        </p:spPr>
        <p:txBody>
          <a:bodyPr wrap="square" rtlCol="0">
            <a:spAutoFit/>
          </a:bodyPr>
          <a:lstStyle/>
          <a:p>
            <a:pPr algn="dist">
              <a:lnSpc>
                <a:spcPct val="130000"/>
              </a:lnSpc>
            </a:pPr>
            <a:r>
              <a:rPr lang="zh-CN" altLang="en-US" sz="6000" b="1" spc="100" dirty="0">
                <a:solidFill>
                  <a:schemeClr val="accent1"/>
                </a:solidFill>
                <a:latin typeface="+mj-ea"/>
                <a:ea typeface="+mj-ea"/>
              </a:rPr>
              <a:t>引言</a:t>
            </a:r>
            <a:endParaRPr lang="zh-CN" altLang="en-US"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6331"/>
            </a:xfrm>
            <a:prstGeom prst="rect">
              <a:avLst/>
            </a:prstGeom>
            <a:noFill/>
          </p:spPr>
          <p:txBody>
            <a:bodyPr wrap="square" rtlCol="0">
              <a:spAutoFit/>
            </a:bodyPr>
            <a:lstStyle/>
            <a:p>
              <a:pPr algn="ctr"/>
              <a:r>
                <a:rPr lang="en-US" altLang="zh-CN" sz="3600" dirty="0" smtClean="0">
                  <a:solidFill>
                    <a:schemeClr val="accent1"/>
                  </a:solidFill>
                </a:rPr>
                <a:t>01</a:t>
              </a:r>
              <a:endParaRPr lang="zh-CN" altLang="en-US" sz="3600" dirty="0">
                <a:solidFill>
                  <a:schemeClr val="accent1"/>
                </a:solidFil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查询重写</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2" name="文本框 1"/>
          <p:cNvSpPr txBox="1"/>
          <p:nvPr/>
        </p:nvSpPr>
        <p:spPr>
          <a:xfrm>
            <a:off x="1153160" y="1559560"/>
            <a:ext cx="9662795" cy="2249170"/>
          </a:xfrm>
          <a:prstGeom prst="rect">
            <a:avLst/>
          </a:prstGeom>
          <a:noFill/>
        </p:spPr>
        <p:txBody>
          <a:bodyPr wrap="square" rtlCol="0">
            <a:spAutoFit/>
          </a:bodyPr>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用户在输入搜索的商品时，输入的信息可能会与搜索的标题不符。</a:t>
            </a:r>
            <a:endParaRPr lang="zh-CN" altLang="en-US" spc="100" dirty="0" smtClean="0"/>
          </a:p>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比如用户检索“苹果”，可能是想查找作为水果的苹果，也可能是想找苹果手机或是其他苹果品牌的电子产品。</a:t>
            </a:r>
            <a:endParaRPr lang="zh-CN" altLang="en-US" spc="100" dirty="0" smtClean="0"/>
          </a:p>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搜索时用户可能会无意识输入一些冗余的词，例如用户搜索</a:t>
            </a:r>
            <a:r>
              <a:rPr lang="en-US" altLang="zh-CN" spc="100" dirty="0" smtClean="0"/>
              <a:t>“</a:t>
            </a:r>
            <a:r>
              <a:rPr lang="zh-CN" altLang="en-US" spc="100" dirty="0" smtClean="0"/>
              <a:t>羽绒服 冬季</a:t>
            </a:r>
            <a:r>
              <a:rPr lang="en-US" altLang="zh-CN" spc="100" dirty="0" smtClean="0"/>
              <a:t>”</a:t>
            </a:r>
            <a:r>
              <a:rPr lang="zh-CN" altLang="en-US" spc="100" dirty="0" smtClean="0"/>
              <a:t>，实际只需搜索羽绒服。</a:t>
            </a:r>
            <a:endParaRPr lang="zh-CN" altLang="en-US" spc="100" dirty="0" smtClean="0"/>
          </a:p>
          <a:p>
            <a:pPr indent="482600" fontAlgn="auto">
              <a:lnSpc>
                <a:spcPct val="130000"/>
              </a:lnSpc>
              <a:extLst>
                <a:ext uri="{35155182-B16C-46BC-9424-99874614C6A1}">
                  <wpsdc:indentchars xmlns:wpsdc="http://www.wps.cn/officeDocument/2017/drawingmlCustomData" val="200" checksum="488862714"/>
                </a:ext>
              </a:extLst>
            </a:pPr>
            <a:r>
              <a:rPr lang="zh-CN" altLang="en-US" spc="100" dirty="0" smtClean="0"/>
              <a:t>这些时候就需要用到查询重写。</a:t>
            </a:r>
            <a:endParaRPr lang="zh-CN" altLang="en-US" spc="1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引言</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17" name="Freeform 90"/>
          <p:cNvSpPr>
            <a:spLocks noEditPoints="1"/>
          </p:cNvSpPr>
          <p:nvPr/>
        </p:nvSpPr>
        <p:spPr bwMode="auto">
          <a:xfrm>
            <a:off x="3010382" y="1428977"/>
            <a:ext cx="581435" cy="611938"/>
          </a:xfrm>
          <a:custGeom>
            <a:avLst/>
            <a:gdLst>
              <a:gd name="T0" fmla="*/ 2147483647 w 176"/>
              <a:gd name="T1" fmla="*/ 2147483647 h 170"/>
              <a:gd name="T2" fmla="*/ 2147483647 w 176"/>
              <a:gd name="T3" fmla="*/ 2147483647 h 170"/>
              <a:gd name="T4" fmla="*/ 2147483647 w 176"/>
              <a:gd name="T5" fmla="*/ 2147483647 h 170"/>
              <a:gd name="T6" fmla="*/ 2147483647 w 176"/>
              <a:gd name="T7" fmla="*/ 2147483647 h 170"/>
              <a:gd name="T8" fmla="*/ 2147483647 w 176"/>
              <a:gd name="T9" fmla="*/ 2147483647 h 170"/>
              <a:gd name="T10" fmla="*/ 2147483647 w 176"/>
              <a:gd name="T11" fmla="*/ 2147483647 h 170"/>
              <a:gd name="T12" fmla="*/ 2147483647 w 176"/>
              <a:gd name="T13" fmla="*/ 2147483647 h 170"/>
              <a:gd name="T14" fmla="*/ 2147483647 w 176"/>
              <a:gd name="T15" fmla="*/ 2147483647 h 170"/>
              <a:gd name="T16" fmla="*/ 2147483647 w 176"/>
              <a:gd name="T17" fmla="*/ 2147483647 h 170"/>
              <a:gd name="T18" fmla="*/ 2147483647 w 176"/>
              <a:gd name="T19" fmla="*/ 2147483647 h 170"/>
              <a:gd name="T20" fmla="*/ 2147483647 w 176"/>
              <a:gd name="T21" fmla="*/ 2147483647 h 170"/>
              <a:gd name="T22" fmla="*/ 2147483647 w 176"/>
              <a:gd name="T23" fmla="*/ 2147483647 h 170"/>
              <a:gd name="T24" fmla="*/ 2147483647 w 176"/>
              <a:gd name="T25" fmla="*/ 2147483647 h 170"/>
              <a:gd name="T26" fmla="*/ 2147483647 w 176"/>
              <a:gd name="T27" fmla="*/ 2147483647 h 170"/>
              <a:gd name="T28" fmla="*/ 2147483647 w 176"/>
              <a:gd name="T29" fmla="*/ 2147483647 h 170"/>
              <a:gd name="T30" fmla="*/ 2147483647 w 176"/>
              <a:gd name="T31" fmla="*/ 2147483647 h 170"/>
              <a:gd name="T32" fmla="*/ 2147483647 w 176"/>
              <a:gd name="T33" fmla="*/ 2147483647 h 170"/>
              <a:gd name="T34" fmla="*/ 2147483647 w 176"/>
              <a:gd name="T35" fmla="*/ 2147483647 h 170"/>
              <a:gd name="T36" fmla="*/ 2147483647 w 176"/>
              <a:gd name="T37" fmla="*/ 2147483647 h 170"/>
              <a:gd name="T38" fmla="*/ 2147483647 w 176"/>
              <a:gd name="T39" fmla="*/ 2147483647 h 170"/>
              <a:gd name="T40" fmla="*/ 2147483647 w 176"/>
              <a:gd name="T41" fmla="*/ 2147483647 h 170"/>
              <a:gd name="T42" fmla="*/ 2147483647 w 176"/>
              <a:gd name="T43" fmla="*/ 0 h 170"/>
              <a:gd name="T44" fmla="*/ 2147483647 w 176"/>
              <a:gd name="T45" fmla="*/ 2147483647 h 170"/>
              <a:gd name="T46" fmla="*/ 2147483647 w 176"/>
              <a:gd name="T47" fmla="*/ 2147483647 h 170"/>
              <a:gd name="T48" fmla="*/ 2147483647 w 176"/>
              <a:gd name="T49" fmla="*/ 2147483647 h 170"/>
              <a:gd name="T50" fmla="*/ 2147483647 w 176"/>
              <a:gd name="T51" fmla="*/ 2147483647 h 170"/>
              <a:gd name="T52" fmla="*/ 2147483647 w 176"/>
              <a:gd name="T53" fmla="*/ 2147483647 h 170"/>
              <a:gd name="T54" fmla="*/ 2147483647 w 176"/>
              <a:gd name="T55" fmla="*/ 2147483647 h 170"/>
              <a:gd name="T56" fmla="*/ 2147483647 w 176"/>
              <a:gd name="T57" fmla="*/ 2147483647 h 170"/>
              <a:gd name="T58" fmla="*/ 2147483647 w 176"/>
              <a:gd name="T59" fmla="*/ 2147483647 h 170"/>
              <a:gd name="T60" fmla="*/ 2147483647 w 176"/>
              <a:gd name="T61" fmla="*/ 2147483647 h 170"/>
              <a:gd name="T62" fmla="*/ 2147483647 w 176"/>
              <a:gd name="T63" fmla="*/ 2147483647 h 170"/>
              <a:gd name="T64" fmla="*/ 2147483647 w 176"/>
              <a:gd name="T65" fmla="*/ 2147483647 h 170"/>
              <a:gd name="T66" fmla="*/ 2147483647 w 176"/>
              <a:gd name="T67" fmla="*/ 2147483647 h 170"/>
              <a:gd name="T68" fmla="*/ 2147483647 w 176"/>
              <a:gd name="T69" fmla="*/ 2147483647 h 170"/>
              <a:gd name="T70" fmla="*/ 2147483647 w 176"/>
              <a:gd name="T71" fmla="*/ 2147483647 h 170"/>
              <a:gd name="T72" fmla="*/ 2147483647 w 176"/>
              <a:gd name="T73" fmla="*/ 2147483647 h 170"/>
              <a:gd name="T74" fmla="*/ 2147483647 w 176"/>
              <a:gd name="T75" fmla="*/ 2147483647 h 170"/>
              <a:gd name="T76" fmla="*/ 2147483647 w 176"/>
              <a:gd name="T77" fmla="*/ 2147483647 h 170"/>
              <a:gd name="T78" fmla="*/ 2147483647 w 176"/>
              <a:gd name="T79" fmla="*/ 2147483647 h 170"/>
              <a:gd name="T80" fmla="*/ 2147483647 w 176"/>
              <a:gd name="T81" fmla="*/ 2147483647 h 170"/>
              <a:gd name="T82" fmla="*/ 2147483647 w 176"/>
              <a:gd name="T83" fmla="*/ 2147483647 h 170"/>
              <a:gd name="T84" fmla="*/ 2147483647 w 176"/>
              <a:gd name="T85" fmla="*/ 2147483647 h 170"/>
              <a:gd name="T86" fmla="*/ 2147483647 w 176"/>
              <a:gd name="T87" fmla="*/ 2147483647 h 170"/>
              <a:gd name="T88" fmla="*/ 2147483647 w 176"/>
              <a:gd name="T89" fmla="*/ 2147483647 h 170"/>
              <a:gd name="T90" fmla="*/ 2147483647 w 176"/>
              <a:gd name="T91" fmla="*/ 2147483647 h 170"/>
              <a:gd name="T92" fmla="*/ 2147483647 w 176"/>
              <a:gd name="T93" fmla="*/ 2147483647 h 170"/>
              <a:gd name="T94" fmla="*/ 2147483647 w 176"/>
              <a:gd name="T95" fmla="*/ 2147483647 h 170"/>
              <a:gd name="T96" fmla="*/ 2147483647 w 176"/>
              <a:gd name="T97" fmla="*/ 2147483647 h 170"/>
              <a:gd name="T98" fmla="*/ 2147483647 w 176"/>
              <a:gd name="T99" fmla="*/ 2147483647 h 170"/>
              <a:gd name="T100" fmla="*/ 2147483647 w 176"/>
              <a:gd name="T101" fmla="*/ 2147483647 h 170"/>
              <a:gd name="T102" fmla="*/ 2147483647 w 176"/>
              <a:gd name="T103" fmla="*/ 2147483647 h 170"/>
              <a:gd name="T104" fmla="*/ 2147483647 w 176"/>
              <a:gd name="T105" fmla="*/ 2147483647 h 170"/>
              <a:gd name="T106" fmla="*/ 2147483647 w 176"/>
              <a:gd name="T107" fmla="*/ 2147483647 h 170"/>
              <a:gd name="T108" fmla="*/ 2147483647 w 176"/>
              <a:gd name="T109" fmla="*/ 2147483647 h 170"/>
              <a:gd name="T110" fmla="*/ 2147483647 w 176"/>
              <a:gd name="T111" fmla="*/ 2147483647 h 170"/>
              <a:gd name="T112" fmla="*/ 2147483647 w 176"/>
              <a:gd name="T113" fmla="*/ 2147483647 h 170"/>
              <a:gd name="T114" fmla="*/ 2147483647 w 176"/>
              <a:gd name="T115" fmla="*/ 2147483647 h 170"/>
              <a:gd name="T116" fmla="*/ 2147483647 w 176"/>
              <a:gd name="T117" fmla="*/ 2147483647 h 1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6" h="170">
                <a:moveTo>
                  <a:pt x="82" y="170"/>
                </a:moveTo>
                <a:lnTo>
                  <a:pt x="82" y="170"/>
                </a:lnTo>
                <a:lnTo>
                  <a:pt x="68" y="166"/>
                </a:lnTo>
                <a:lnTo>
                  <a:pt x="56" y="162"/>
                </a:lnTo>
                <a:lnTo>
                  <a:pt x="54" y="162"/>
                </a:lnTo>
                <a:lnTo>
                  <a:pt x="40" y="152"/>
                </a:lnTo>
                <a:lnTo>
                  <a:pt x="26" y="138"/>
                </a:lnTo>
                <a:lnTo>
                  <a:pt x="18" y="122"/>
                </a:lnTo>
                <a:lnTo>
                  <a:pt x="12" y="104"/>
                </a:lnTo>
                <a:lnTo>
                  <a:pt x="10" y="96"/>
                </a:lnTo>
                <a:lnTo>
                  <a:pt x="10" y="88"/>
                </a:lnTo>
                <a:lnTo>
                  <a:pt x="12" y="78"/>
                </a:lnTo>
                <a:lnTo>
                  <a:pt x="16" y="68"/>
                </a:lnTo>
                <a:lnTo>
                  <a:pt x="20" y="62"/>
                </a:lnTo>
                <a:lnTo>
                  <a:pt x="26" y="56"/>
                </a:lnTo>
                <a:lnTo>
                  <a:pt x="34" y="54"/>
                </a:lnTo>
                <a:lnTo>
                  <a:pt x="42" y="50"/>
                </a:lnTo>
                <a:lnTo>
                  <a:pt x="40" y="58"/>
                </a:lnTo>
                <a:lnTo>
                  <a:pt x="30" y="62"/>
                </a:lnTo>
                <a:lnTo>
                  <a:pt x="28" y="70"/>
                </a:lnTo>
                <a:lnTo>
                  <a:pt x="26" y="80"/>
                </a:lnTo>
                <a:lnTo>
                  <a:pt x="42" y="80"/>
                </a:lnTo>
                <a:lnTo>
                  <a:pt x="44" y="64"/>
                </a:lnTo>
                <a:lnTo>
                  <a:pt x="56" y="60"/>
                </a:lnTo>
                <a:lnTo>
                  <a:pt x="54" y="80"/>
                </a:lnTo>
                <a:lnTo>
                  <a:pt x="86" y="80"/>
                </a:lnTo>
                <a:lnTo>
                  <a:pt x="86" y="52"/>
                </a:lnTo>
                <a:lnTo>
                  <a:pt x="120" y="42"/>
                </a:lnTo>
                <a:lnTo>
                  <a:pt x="118" y="38"/>
                </a:lnTo>
                <a:lnTo>
                  <a:pt x="86" y="4"/>
                </a:lnTo>
                <a:lnTo>
                  <a:pt x="102" y="6"/>
                </a:lnTo>
                <a:lnTo>
                  <a:pt x="104" y="6"/>
                </a:lnTo>
                <a:lnTo>
                  <a:pt x="116" y="8"/>
                </a:lnTo>
                <a:lnTo>
                  <a:pt x="130" y="14"/>
                </a:lnTo>
                <a:lnTo>
                  <a:pt x="140" y="20"/>
                </a:lnTo>
                <a:lnTo>
                  <a:pt x="150" y="28"/>
                </a:lnTo>
                <a:lnTo>
                  <a:pt x="158" y="38"/>
                </a:lnTo>
                <a:lnTo>
                  <a:pt x="166" y="48"/>
                </a:lnTo>
                <a:lnTo>
                  <a:pt x="170" y="58"/>
                </a:lnTo>
                <a:lnTo>
                  <a:pt x="174" y="70"/>
                </a:lnTo>
                <a:lnTo>
                  <a:pt x="174" y="72"/>
                </a:lnTo>
                <a:lnTo>
                  <a:pt x="176" y="84"/>
                </a:lnTo>
                <a:lnTo>
                  <a:pt x="174" y="98"/>
                </a:lnTo>
                <a:lnTo>
                  <a:pt x="172" y="112"/>
                </a:lnTo>
                <a:lnTo>
                  <a:pt x="166" y="124"/>
                </a:lnTo>
                <a:lnTo>
                  <a:pt x="166" y="126"/>
                </a:lnTo>
                <a:lnTo>
                  <a:pt x="156" y="140"/>
                </a:lnTo>
                <a:lnTo>
                  <a:pt x="142" y="154"/>
                </a:lnTo>
                <a:lnTo>
                  <a:pt x="128" y="162"/>
                </a:lnTo>
                <a:lnTo>
                  <a:pt x="110" y="168"/>
                </a:lnTo>
                <a:lnTo>
                  <a:pt x="108" y="168"/>
                </a:lnTo>
                <a:lnTo>
                  <a:pt x="110" y="168"/>
                </a:lnTo>
                <a:lnTo>
                  <a:pt x="108" y="168"/>
                </a:lnTo>
                <a:lnTo>
                  <a:pt x="96" y="170"/>
                </a:lnTo>
                <a:lnTo>
                  <a:pt x="82" y="170"/>
                </a:lnTo>
                <a:close/>
                <a:moveTo>
                  <a:pt x="98" y="38"/>
                </a:moveTo>
                <a:lnTo>
                  <a:pt x="64" y="0"/>
                </a:lnTo>
                <a:lnTo>
                  <a:pt x="60" y="12"/>
                </a:lnTo>
                <a:lnTo>
                  <a:pt x="48" y="14"/>
                </a:lnTo>
                <a:lnTo>
                  <a:pt x="36" y="18"/>
                </a:lnTo>
                <a:lnTo>
                  <a:pt x="24" y="24"/>
                </a:lnTo>
                <a:lnTo>
                  <a:pt x="16" y="34"/>
                </a:lnTo>
                <a:lnTo>
                  <a:pt x="10" y="44"/>
                </a:lnTo>
                <a:lnTo>
                  <a:pt x="4" y="58"/>
                </a:lnTo>
                <a:lnTo>
                  <a:pt x="0" y="72"/>
                </a:lnTo>
                <a:lnTo>
                  <a:pt x="0" y="88"/>
                </a:lnTo>
                <a:lnTo>
                  <a:pt x="2" y="76"/>
                </a:lnTo>
                <a:lnTo>
                  <a:pt x="6" y="66"/>
                </a:lnTo>
                <a:lnTo>
                  <a:pt x="10" y="56"/>
                </a:lnTo>
                <a:lnTo>
                  <a:pt x="18" y="50"/>
                </a:lnTo>
                <a:lnTo>
                  <a:pt x="26" y="44"/>
                </a:lnTo>
                <a:lnTo>
                  <a:pt x="34" y="40"/>
                </a:lnTo>
                <a:lnTo>
                  <a:pt x="44" y="40"/>
                </a:lnTo>
                <a:lnTo>
                  <a:pt x="54" y="38"/>
                </a:lnTo>
                <a:lnTo>
                  <a:pt x="52" y="50"/>
                </a:lnTo>
                <a:lnTo>
                  <a:pt x="98" y="38"/>
                </a:lnTo>
                <a:close/>
                <a:moveTo>
                  <a:pt x="26" y="92"/>
                </a:moveTo>
                <a:lnTo>
                  <a:pt x="26" y="92"/>
                </a:lnTo>
                <a:lnTo>
                  <a:pt x="28" y="102"/>
                </a:lnTo>
                <a:lnTo>
                  <a:pt x="30" y="110"/>
                </a:lnTo>
                <a:lnTo>
                  <a:pt x="44" y="116"/>
                </a:lnTo>
                <a:lnTo>
                  <a:pt x="42" y="92"/>
                </a:lnTo>
                <a:lnTo>
                  <a:pt x="26" y="92"/>
                </a:lnTo>
                <a:close/>
                <a:moveTo>
                  <a:pt x="38" y="126"/>
                </a:moveTo>
                <a:lnTo>
                  <a:pt x="38" y="126"/>
                </a:lnTo>
                <a:lnTo>
                  <a:pt x="40" y="128"/>
                </a:lnTo>
                <a:lnTo>
                  <a:pt x="46" y="134"/>
                </a:lnTo>
                <a:lnTo>
                  <a:pt x="50" y="138"/>
                </a:lnTo>
                <a:lnTo>
                  <a:pt x="46" y="128"/>
                </a:lnTo>
                <a:lnTo>
                  <a:pt x="38" y="126"/>
                </a:lnTo>
                <a:close/>
                <a:moveTo>
                  <a:pt x="66" y="148"/>
                </a:moveTo>
                <a:lnTo>
                  <a:pt x="66" y="148"/>
                </a:lnTo>
                <a:lnTo>
                  <a:pt x="74" y="152"/>
                </a:lnTo>
                <a:lnTo>
                  <a:pt x="84" y="154"/>
                </a:lnTo>
                <a:lnTo>
                  <a:pt x="86" y="154"/>
                </a:lnTo>
                <a:lnTo>
                  <a:pt x="86" y="134"/>
                </a:lnTo>
                <a:lnTo>
                  <a:pt x="60" y="132"/>
                </a:lnTo>
                <a:lnTo>
                  <a:pt x="66" y="148"/>
                </a:lnTo>
                <a:close/>
                <a:moveTo>
                  <a:pt x="98" y="154"/>
                </a:moveTo>
                <a:lnTo>
                  <a:pt x="98" y="154"/>
                </a:lnTo>
                <a:lnTo>
                  <a:pt x="106" y="152"/>
                </a:lnTo>
                <a:lnTo>
                  <a:pt x="114" y="150"/>
                </a:lnTo>
                <a:lnTo>
                  <a:pt x="120" y="132"/>
                </a:lnTo>
                <a:lnTo>
                  <a:pt x="98" y="134"/>
                </a:lnTo>
                <a:lnTo>
                  <a:pt x="98" y="154"/>
                </a:lnTo>
                <a:close/>
                <a:moveTo>
                  <a:pt x="130" y="142"/>
                </a:moveTo>
                <a:lnTo>
                  <a:pt x="130" y="142"/>
                </a:lnTo>
                <a:lnTo>
                  <a:pt x="132" y="140"/>
                </a:lnTo>
                <a:lnTo>
                  <a:pt x="140" y="134"/>
                </a:lnTo>
                <a:lnTo>
                  <a:pt x="146" y="126"/>
                </a:lnTo>
                <a:lnTo>
                  <a:pt x="134" y="130"/>
                </a:lnTo>
                <a:lnTo>
                  <a:pt x="130" y="142"/>
                </a:lnTo>
                <a:close/>
                <a:moveTo>
                  <a:pt x="154" y="110"/>
                </a:moveTo>
                <a:lnTo>
                  <a:pt x="154" y="110"/>
                </a:lnTo>
                <a:lnTo>
                  <a:pt x="156" y="104"/>
                </a:lnTo>
                <a:lnTo>
                  <a:pt x="158" y="96"/>
                </a:lnTo>
                <a:lnTo>
                  <a:pt x="158" y="94"/>
                </a:lnTo>
                <a:lnTo>
                  <a:pt x="158" y="92"/>
                </a:lnTo>
                <a:lnTo>
                  <a:pt x="138" y="92"/>
                </a:lnTo>
                <a:lnTo>
                  <a:pt x="136" y="116"/>
                </a:lnTo>
                <a:lnTo>
                  <a:pt x="154" y="110"/>
                </a:lnTo>
                <a:close/>
                <a:moveTo>
                  <a:pt x="158" y="80"/>
                </a:moveTo>
                <a:lnTo>
                  <a:pt x="158" y="80"/>
                </a:lnTo>
                <a:lnTo>
                  <a:pt x="156" y="72"/>
                </a:lnTo>
                <a:lnTo>
                  <a:pt x="154" y="62"/>
                </a:lnTo>
                <a:lnTo>
                  <a:pt x="134" y="56"/>
                </a:lnTo>
                <a:lnTo>
                  <a:pt x="138" y="80"/>
                </a:lnTo>
                <a:lnTo>
                  <a:pt x="158" y="80"/>
                </a:lnTo>
                <a:close/>
                <a:moveTo>
                  <a:pt x="144" y="46"/>
                </a:moveTo>
                <a:lnTo>
                  <a:pt x="144" y="46"/>
                </a:lnTo>
                <a:lnTo>
                  <a:pt x="140" y="40"/>
                </a:lnTo>
                <a:lnTo>
                  <a:pt x="128" y="32"/>
                </a:lnTo>
                <a:lnTo>
                  <a:pt x="132" y="42"/>
                </a:lnTo>
                <a:lnTo>
                  <a:pt x="144" y="46"/>
                </a:lnTo>
                <a:close/>
                <a:moveTo>
                  <a:pt x="98" y="50"/>
                </a:moveTo>
                <a:lnTo>
                  <a:pt x="98" y="80"/>
                </a:lnTo>
                <a:lnTo>
                  <a:pt x="126" y="80"/>
                </a:lnTo>
                <a:lnTo>
                  <a:pt x="122" y="52"/>
                </a:lnTo>
                <a:lnTo>
                  <a:pt x="98" y="50"/>
                </a:lnTo>
                <a:close/>
                <a:moveTo>
                  <a:pt x="86" y="122"/>
                </a:moveTo>
                <a:lnTo>
                  <a:pt x="86" y="92"/>
                </a:lnTo>
                <a:lnTo>
                  <a:pt x="54" y="92"/>
                </a:lnTo>
                <a:lnTo>
                  <a:pt x="54" y="106"/>
                </a:lnTo>
                <a:lnTo>
                  <a:pt x="56" y="118"/>
                </a:lnTo>
                <a:lnTo>
                  <a:pt x="72" y="122"/>
                </a:lnTo>
                <a:lnTo>
                  <a:pt x="86" y="122"/>
                </a:lnTo>
                <a:close/>
                <a:moveTo>
                  <a:pt x="124" y="120"/>
                </a:moveTo>
                <a:lnTo>
                  <a:pt x="124" y="120"/>
                </a:lnTo>
                <a:lnTo>
                  <a:pt x="126" y="106"/>
                </a:lnTo>
                <a:lnTo>
                  <a:pt x="126" y="92"/>
                </a:lnTo>
                <a:lnTo>
                  <a:pt x="98" y="92"/>
                </a:lnTo>
                <a:lnTo>
                  <a:pt x="98" y="124"/>
                </a:lnTo>
                <a:lnTo>
                  <a:pt x="110" y="122"/>
                </a:lnTo>
                <a:lnTo>
                  <a:pt x="124" y="120"/>
                </a:lnTo>
                <a:close/>
              </a:path>
            </a:pathLst>
          </a:custGeom>
          <a:solidFill>
            <a:schemeClr val="accent1"/>
          </a:solidFill>
          <a:ln>
            <a:noFill/>
          </a:ln>
        </p:spPr>
        <p:txBody>
          <a:bodyPr/>
          <a:lstStyle/>
          <a:p>
            <a:endParaRPr lang="zh-CN" altLang="en-US"/>
          </a:p>
        </p:txBody>
      </p:sp>
      <p:sp>
        <p:nvSpPr>
          <p:cNvPr id="22" name="Freeform 5"/>
          <p:cNvSpPr>
            <a:spLocks noEditPoints="1"/>
          </p:cNvSpPr>
          <p:nvPr/>
        </p:nvSpPr>
        <p:spPr bwMode="auto">
          <a:xfrm>
            <a:off x="7585384" y="1428779"/>
            <a:ext cx="862982" cy="501845"/>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3" name="文本框 22"/>
          <p:cNvSpPr txBox="1"/>
          <p:nvPr/>
        </p:nvSpPr>
        <p:spPr>
          <a:xfrm>
            <a:off x="2027555" y="2264410"/>
            <a:ext cx="2548255" cy="570865"/>
          </a:xfrm>
          <a:prstGeom prst="rect">
            <a:avLst/>
          </a:prstGeom>
          <a:noFill/>
        </p:spPr>
        <p:txBody>
          <a:bodyPr wrap="square" rtlCol="0">
            <a:spAutoFit/>
          </a:bodyPr>
          <a:lstStyle/>
          <a:p>
            <a:pPr>
              <a:lnSpc>
                <a:spcPct val="130000"/>
              </a:lnSpc>
            </a:pPr>
            <a:r>
              <a:rPr lang="zh-CN" altLang="en-US" sz="2400" spc="100" dirty="0" smtClean="0">
                <a:latin typeface="+mj-ea"/>
                <a:ea typeface="+mj-ea"/>
              </a:rPr>
              <a:t>什么是查询重写</a:t>
            </a:r>
            <a:endParaRPr lang="zh-CN" altLang="en-US" sz="2400" spc="100" dirty="0" smtClean="0">
              <a:latin typeface="+mj-ea"/>
              <a:ea typeface="+mj-ea"/>
            </a:endParaRPr>
          </a:p>
        </p:txBody>
      </p:sp>
      <p:sp>
        <p:nvSpPr>
          <p:cNvPr id="25" name="文本框 24"/>
          <p:cNvSpPr txBox="1"/>
          <p:nvPr/>
        </p:nvSpPr>
        <p:spPr>
          <a:xfrm>
            <a:off x="1608455" y="3168650"/>
            <a:ext cx="3386455" cy="2609215"/>
          </a:xfrm>
          <a:prstGeom prst="rect">
            <a:avLst/>
          </a:prstGeom>
          <a:noFill/>
        </p:spPr>
        <p:txBody>
          <a:bodyPr wrap="square" rtlCol="0">
            <a:spAutoFit/>
          </a:bodyPr>
          <a:lstStyle/>
          <a:p>
            <a:pPr algn="just" hangingPunct="0">
              <a:lnSpc>
                <a:spcPct val="130000"/>
              </a:lnSpc>
            </a:pPr>
            <a:r>
              <a:rPr lang="zh-CN" altLang="en-US" spc="100" dirty="0">
                <a:sym typeface="+mn-ea"/>
              </a:rPr>
              <a:t>查询重写是现代搜索引擎的一个重要组成部分。它是使用同义关键字或结构化元数据来改变和增强原始用户查询的过程，以使用应用于文本数据和用户行为信号的数据挖掘技术来提高搜索召回率和相关性。</a:t>
            </a:r>
            <a:endParaRPr lang="zh-CN" altLang="en-US" spc="100" dirty="0">
              <a:latin typeface="+mn-ea"/>
            </a:endParaRPr>
          </a:p>
        </p:txBody>
      </p:sp>
      <p:sp>
        <p:nvSpPr>
          <p:cNvPr id="26" name="文本框 25"/>
          <p:cNvSpPr txBox="1"/>
          <p:nvPr/>
        </p:nvSpPr>
        <p:spPr>
          <a:xfrm>
            <a:off x="6811010" y="2264410"/>
            <a:ext cx="2410460" cy="570865"/>
          </a:xfrm>
          <a:prstGeom prst="rect">
            <a:avLst/>
          </a:prstGeom>
          <a:noFill/>
        </p:spPr>
        <p:txBody>
          <a:bodyPr wrap="square" rtlCol="0">
            <a:spAutoFit/>
          </a:bodyPr>
          <a:lstStyle/>
          <a:p>
            <a:pPr>
              <a:lnSpc>
                <a:spcPct val="130000"/>
              </a:lnSpc>
            </a:pPr>
            <a:r>
              <a:rPr lang="zh-CN" altLang="en-US" sz="2400" spc="100" dirty="0" smtClean="0">
                <a:latin typeface="+mj-ea"/>
                <a:ea typeface="+mj-ea"/>
              </a:rPr>
              <a:t>查询重写的意义</a:t>
            </a:r>
            <a:endParaRPr lang="zh-CN" altLang="en-US" sz="2400" spc="100" dirty="0" smtClean="0">
              <a:latin typeface="+mj-ea"/>
              <a:ea typeface="+mj-ea"/>
            </a:endParaRPr>
          </a:p>
        </p:txBody>
      </p:sp>
      <p:sp>
        <p:nvSpPr>
          <p:cNvPr id="27" name="文本框 26"/>
          <p:cNvSpPr txBox="1"/>
          <p:nvPr/>
        </p:nvSpPr>
        <p:spPr>
          <a:xfrm>
            <a:off x="6149975" y="3001010"/>
            <a:ext cx="3733165" cy="3328670"/>
          </a:xfrm>
          <a:prstGeom prst="rect">
            <a:avLst/>
          </a:prstGeom>
          <a:noFill/>
        </p:spPr>
        <p:txBody>
          <a:bodyPr wrap="square" rtlCol="0">
            <a:spAutoFit/>
          </a:bodyPr>
          <a:lstStyle/>
          <a:p>
            <a:pPr algn="l">
              <a:lnSpc>
                <a:spcPct val="130000"/>
              </a:lnSpc>
            </a:pPr>
            <a:r>
              <a:rPr lang="zh-CN" altLang="en-US" spc="100" dirty="0">
                <a:latin typeface="+mn-ea"/>
              </a:rPr>
              <a:t>查询重写是查询分析的一个重要组成部分。通过对原始</a:t>
            </a:r>
            <a:r>
              <a:rPr lang="zh-CN" altLang="en-US" spc="100" dirty="0">
                <a:latin typeface="+mn-ea"/>
                <a:sym typeface="+mn-ea"/>
              </a:rPr>
              <a:t>查询</a:t>
            </a:r>
            <a:r>
              <a:rPr lang="zh-CN" altLang="en-US" spc="100" dirty="0">
                <a:latin typeface="+mn-ea"/>
              </a:rPr>
              <a:t>进行改写，生成一系列相关</a:t>
            </a:r>
            <a:r>
              <a:rPr lang="zh-CN" altLang="en-US" spc="100" dirty="0">
                <a:latin typeface="+mn-ea"/>
                <a:sym typeface="+mn-ea"/>
              </a:rPr>
              <a:t>查询</a:t>
            </a:r>
            <a:r>
              <a:rPr lang="zh-CN" altLang="en-US" spc="100" dirty="0">
                <a:latin typeface="+mn-ea"/>
              </a:rPr>
              <a:t>，把相关</a:t>
            </a:r>
            <a:r>
              <a:rPr lang="zh-CN" altLang="en-US" spc="100" dirty="0">
                <a:latin typeface="+mn-ea"/>
                <a:sym typeface="+mn-ea"/>
              </a:rPr>
              <a:t>查询</a:t>
            </a:r>
            <a:r>
              <a:rPr lang="zh-CN" altLang="en-US" spc="100" dirty="0">
                <a:latin typeface="+mn-ea"/>
              </a:rPr>
              <a:t>作为原始</a:t>
            </a:r>
            <a:r>
              <a:rPr lang="zh-CN" altLang="en-US" spc="100" dirty="0">
                <a:latin typeface="+mn-ea"/>
                <a:sym typeface="+mn-ea"/>
              </a:rPr>
              <a:t>查询</a:t>
            </a:r>
            <a:r>
              <a:rPr lang="zh-CN" altLang="en-US" spc="100" dirty="0">
                <a:latin typeface="+mn-ea"/>
              </a:rPr>
              <a:t>的补充，与原始</a:t>
            </a:r>
            <a:r>
              <a:rPr lang="zh-CN" altLang="en-US" spc="100" dirty="0">
                <a:latin typeface="+mn-ea"/>
                <a:sym typeface="+mn-ea"/>
              </a:rPr>
              <a:t>查询</a:t>
            </a:r>
            <a:r>
              <a:rPr lang="zh-CN" altLang="en-US" spc="100" dirty="0">
                <a:latin typeface="+mn-ea"/>
              </a:rPr>
              <a:t>一起参与搜索，从而得到更加丰富和准确的匹配结果。下面分别从网页搜索、电商搜索和广告搜索三个方面来论证</a:t>
            </a:r>
            <a:r>
              <a:rPr lang="zh-CN" altLang="en-US" spc="100" dirty="0">
                <a:latin typeface="+mn-ea"/>
                <a:sym typeface="+mn-ea"/>
              </a:rPr>
              <a:t>查询重</a:t>
            </a:r>
            <a:r>
              <a:rPr lang="zh-CN" altLang="en-US" spc="100" dirty="0">
                <a:latin typeface="+mn-ea"/>
              </a:rPr>
              <a:t>写的必要性。</a:t>
            </a:r>
            <a:endParaRPr lang="zh-CN" altLang="en-US" spc="100" dirty="0">
              <a:latin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7813" b="7813"/>
          <a:stretch>
            <a:fillRect/>
          </a:stretch>
        </p:blipFill>
        <p:spPr>
          <a:xfrm>
            <a:off x="0" y="-30982"/>
            <a:ext cx="12192000" cy="6858000"/>
          </a:xfrm>
          <a:prstGeom prst="rect">
            <a:avLst/>
          </a:prstGeom>
        </p:spPr>
      </p:pic>
      <p:sp>
        <p:nvSpPr>
          <p:cNvPr id="3" name="图片占位符 2"/>
          <p:cNvSpPr>
            <a:spLocks noGrp="1"/>
          </p:cNvSpPr>
          <p:nvPr>
            <p:ph type="pic" sz="quarter" idx="10"/>
          </p:nvPr>
        </p:nvSpPr>
        <p:spPr/>
      </p:sp>
      <p:cxnSp>
        <p:nvCxnSpPr>
          <p:cNvPr id="17" name="直接连接符 16"/>
          <p:cNvCxnSpPr/>
          <p:nvPr/>
        </p:nvCxnSpPr>
        <p:spPr>
          <a:xfrm>
            <a:off x="11292996" y="0"/>
            <a:ext cx="0" cy="72390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1518900" y="9525"/>
            <a:ext cx="3426" cy="1373351"/>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46222"/>
            <a:ext cx="12192000" cy="6888982"/>
          </a:xfrm>
          <a:prstGeom prst="rect">
            <a:avLst/>
          </a:prstGeom>
          <a:gradFill>
            <a:gsLst>
              <a:gs pos="100000">
                <a:schemeClr val="bg1">
                  <a:alpha val="63000"/>
                </a:schemeClr>
              </a:gs>
              <a:gs pos="48000">
                <a:schemeClr val="bg1"/>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853180" y="2316480"/>
            <a:ext cx="4544695" cy="1291590"/>
          </a:xfrm>
          <a:prstGeom prst="rect">
            <a:avLst/>
          </a:prstGeom>
          <a:noFill/>
        </p:spPr>
        <p:txBody>
          <a:bodyPr wrap="square" rtlCol="0">
            <a:spAutoFit/>
          </a:bodyPr>
          <a:lstStyle/>
          <a:p>
            <a:pPr algn="dist">
              <a:lnSpc>
                <a:spcPct val="130000"/>
              </a:lnSpc>
            </a:pPr>
            <a:r>
              <a:rPr lang="zh-CN" altLang="en-US" sz="6000" b="1" spc="100" dirty="0" smtClean="0">
                <a:solidFill>
                  <a:schemeClr val="accent1"/>
                </a:solidFill>
                <a:latin typeface="+mj-ea"/>
                <a:ea typeface="+mj-ea"/>
              </a:rPr>
              <a:t>过程方法</a:t>
            </a:r>
            <a:endParaRPr lang="zh-CN" altLang="en-US" sz="6000" b="1" spc="100" dirty="0" smtClean="0">
              <a:solidFill>
                <a:schemeClr val="accent1"/>
              </a:solidFill>
              <a:latin typeface="+mj-ea"/>
              <a:ea typeface="+mj-ea"/>
            </a:endParaRPr>
          </a:p>
        </p:txBody>
      </p:sp>
      <p:grpSp>
        <p:nvGrpSpPr>
          <p:cNvPr id="22" name="组合 21"/>
          <p:cNvGrpSpPr/>
          <p:nvPr/>
        </p:nvGrpSpPr>
        <p:grpSpPr>
          <a:xfrm>
            <a:off x="5638800" y="1267776"/>
            <a:ext cx="914400" cy="914400"/>
            <a:chOff x="5649764" y="1267776"/>
            <a:chExt cx="914400" cy="914400"/>
          </a:xfrm>
        </p:grpSpPr>
        <p:sp>
          <p:nvSpPr>
            <p:cNvPr id="23" name="椭圆 22"/>
            <p:cNvSpPr/>
            <p:nvPr/>
          </p:nvSpPr>
          <p:spPr>
            <a:xfrm>
              <a:off x="5649764" y="1267776"/>
              <a:ext cx="914400" cy="914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713873" y="1401811"/>
              <a:ext cx="786183" cy="646331"/>
            </a:xfrm>
            <a:prstGeom prst="rect">
              <a:avLst/>
            </a:prstGeom>
            <a:noFill/>
          </p:spPr>
          <p:txBody>
            <a:bodyPr wrap="square" rtlCol="0">
              <a:spAutoFit/>
            </a:bodyPr>
            <a:lstStyle/>
            <a:p>
              <a:pPr algn="ctr"/>
              <a:r>
                <a:rPr lang="en-US" altLang="zh-CN" sz="3600" dirty="0" smtClean="0">
                  <a:solidFill>
                    <a:schemeClr val="accent1"/>
                  </a:solidFill>
                </a:rPr>
                <a:t>02</a:t>
              </a:r>
              <a:endParaRPr lang="zh-CN" altLang="en-US" sz="3600" dirty="0">
                <a:solidFill>
                  <a:schemeClr val="accent1"/>
                </a:solidFill>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同义词生成和评估框架</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2.1</a:t>
            </a:r>
            <a:endParaRPr lang="en-US" altLang="zh-CN" sz="3200" spc="100" dirty="0" smtClean="0">
              <a:solidFill>
                <a:schemeClr val="bg1"/>
              </a:solidFill>
            </a:endParaRPr>
          </a:p>
        </p:txBody>
      </p:sp>
      <p:pic>
        <p:nvPicPr>
          <p:cNvPr id="2" name="图片 1" descr="1"/>
          <p:cNvPicPr>
            <a:picLocks noChangeAspect="1"/>
          </p:cNvPicPr>
          <p:nvPr/>
        </p:nvPicPr>
        <p:blipFill>
          <a:blip r:embed="rId1"/>
          <a:stretch>
            <a:fillRect/>
          </a:stretch>
        </p:blipFill>
        <p:spPr>
          <a:xfrm>
            <a:off x="259715" y="1390015"/>
            <a:ext cx="7718425" cy="4077335"/>
          </a:xfrm>
          <a:prstGeom prst="rect">
            <a:avLst/>
          </a:prstGeom>
        </p:spPr>
      </p:pic>
      <p:sp>
        <p:nvSpPr>
          <p:cNvPr id="100" name="文本框 99"/>
          <p:cNvSpPr txBox="1"/>
          <p:nvPr/>
        </p:nvSpPr>
        <p:spPr>
          <a:xfrm>
            <a:off x="7978140" y="1390015"/>
            <a:ext cx="3486150" cy="5015865"/>
          </a:xfrm>
          <a:prstGeom prst="rect">
            <a:avLst/>
          </a:prstGeom>
          <a:noFill/>
          <a:ln w="9525">
            <a:noFill/>
          </a:ln>
        </p:spPr>
        <p:txBody>
          <a:bodyPr wrap="square">
            <a:spAutoFit/>
          </a:bodyPr>
          <a:p>
            <a:pPr indent="0"/>
            <a:r>
              <a:rPr lang="zh-CN" sz="2000" b="0">
                <a:latin typeface="Calibri" panose="020F0502020204030204" charset="0"/>
                <a:ea typeface="宋体" panose="02010600030101010101" pitchFamily="2" charset="-122"/>
              </a:rPr>
              <a:t>挖掘用户行为数据，收集搜索查询和项目标题。使用一个语义学习函数来模拟三种类型的候选，</a:t>
            </a:r>
            <a:r>
              <a:rPr lang="zh-CN" sz="2000">
                <a:latin typeface="Calibri" panose="020F0502020204030204" charset="0"/>
                <a:ea typeface="宋体" panose="02010600030101010101" pitchFamily="2" charset="-122"/>
              </a:rPr>
              <a:t>语义学习函数考虑搜索会话中出现次数最少的对，然后从这些对中生成所有可能的标记n-gram作为潜在的同义词候选。接下来，我们将这个指数级大的候选对集传递给一组过滤组件，每个同义词生成技术各一个，根据该技术，识别n个单词的候选对是否符合同义词对的条件。在分类器已经为每个候选词预测了分数之后，我们执行分数阈值化步骤来过滤出最终的同义词集。</a:t>
            </a:r>
            <a:endParaRPr lang="zh-CN" sz="200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同义词生成和评估框架</a:t>
            </a:r>
            <a:endParaRPr lang="zh-CN" altLang="en-US" dirty="0"/>
          </a:p>
        </p:txBody>
      </p:sp>
      <p:sp>
        <p:nvSpPr>
          <p:cNvPr id="19" name="文本框 18"/>
          <p:cNvSpPr txBox="1"/>
          <p:nvPr/>
        </p:nvSpPr>
        <p:spPr>
          <a:xfrm>
            <a:off x="-71488" y="91404"/>
            <a:ext cx="804864" cy="730885"/>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2.1</a:t>
            </a:r>
            <a:endParaRPr lang="en-US" altLang="zh-CN" sz="3200" spc="100" dirty="0" smtClean="0">
              <a:solidFill>
                <a:schemeClr val="bg1"/>
              </a:solidFill>
            </a:endParaRPr>
          </a:p>
        </p:txBody>
      </p:sp>
      <p:sp>
        <p:nvSpPr>
          <p:cNvPr id="100" name="文本框 99"/>
          <p:cNvSpPr txBox="1"/>
          <p:nvPr/>
        </p:nvSpPr>
        <p:spPr>
          <a:xfrm>
            <a:off x="1583690" y="1557020"/>
            <a:ext cx="9269730" cy="3784600"/>
          </a:xfrm>
          <a:prstGeom prst="rect">
            <a:avLst/>
          </a:prstGeom>
          <a:noFill/>
          <a:ln w="9525">
            <a:noFill/>
          </a:ln>
        </p:spPr>
        <p:txBody>
          <a:bodyPr wrap="square">
            <a:spAutoFit/>
          </a:bodyPr>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charset="0"/>
                <a:ea typeface="宋体" panose="02010600030101010101" pitchFamily="2" charset="-122"/>
              </a:rPr>
              <a:t>一旦为</a:t>
            </a:r>
            <a:r>
              <a:rPr lang="en-US" sz="2400" b="0">
                <a:latin typeface="Calibri" panose="020F0502020204030204" charset="0"/>
                <a:ea typeface="宋体" panose="02010600030101010101" pitchFamily="2" charset="-122"/>
                <a:cs typeface="Times New Roman" panose="02020603050405020304" charset="0"/>
              </a:rPr>
              <a:t>n-gram</a:t>
            </a:r>
            <a:r>
              <a:rPr lang="zh-CN" sz="2400" b="0">
                <a:latin typeface="Calibri" panose="020F0502020204030204" charset="0"/>
                <a:ea typeface="宋体" panose="02010600030101010101" pitchFamily="2" charset="-122"/>
              </a:rPr>
              <a:t>查询标记生成了最终过滤的同义词重写，我们就将它们存储在离线重写字典中，用于运行时查询重写。</a:t>
            </a:r>
            <a:endParaRPr lang="zh-CN" sz="2400" b="0">
              <a:latin typeface="Calibri" panose="020F0502020204030204" charset="0"/>
              <a:ea typeface="宋体" panose="02010600030101010101" pitchFamily="2" charset="-122"/>
            </a:endParaRPr>
          </a:p>
          <a:p>
            <a:pPr indent="609600" algn="l" fontAlgn="auto">
              <a:buClrTx/>
              <a:buSzTx/>
              <a:buFontTx/>
              <a:extLst>
                <a:ext uri="{35155182-B16C-46BC-9424-99874614C6A1}">
                  <wpsdc:indentchars xmlns:wpsdc="http://www.wps.cn/officeDocument/2017/drawingmlCustomData" val="200" checksum="4158780845"/>
                </a:ext>
              </a:extLst>
            </a:pPr>
            <a:r>
              <a:rPr lang="zh-CN" sz="2400">
                <a:latin typeface="Calibri" panose="020F0502020204030204" charset="0"/>
                <a:ea typeface="宋体" panose="02010600030101010101" pitchFamily="2" charset="-122"/>
              </a:rPr>
              <a:t>在运行时，我们有一个两阶段的方法来构造布尔查询重写表达式使用n元重写字典：查询分段和查询重写。在查询分段阶段，原始用户查询被分割成不重叠的n-gram段，以最大限度地覆盖重写字典。</a:t>
            </a:r>
            <a:endParaRPr lang="zh-CN" sz="2400">
              <a:latin typeface="Calibri" panose="020F0502020204030204" charset="0"/>
              <a:ea typeface="宋体" panose="02010600030101010101" pitchFamily="2" charset="-122"/>
            </a:endParaRPr>
          </a:p>
          <a:p>
            <a:pPr indent="609600" algn="l" fontAlgn="auto">
              <a:buClrTx/>
              <a:buSzTx/>
              <a:buFontTx/>
              <a:extLst>
                <a:ext uri="{35155182-B16C-46BC-9424-99874614C6A1}">
                  <wpsdc:indentchars xmlns:wpsdc="http://www.wps.cn/officeDocument/2017/drawingmlCustomData" val="200" checksum="4158780845"/>
                </a:ext>
              </a:extLst>
            </a:pPr>
            <a:r>
              <a:rPr lang="zh-CN" sz="2400">
                <a:latin typeface="Calibri" panose="020F0502020204030204" charset="0"/>
                <a:ea typeface="宋体" panose="02010600030101010101" pitchFamily="2" charset="-122"/>
              </a:rPr>
              <a:t>例如：对于查询ps 4游戏，第一阶段将把查询分段为ps 4和游戏，第二阶段可能基于以下n-gram同义词重写创建重写表达式，如((ps4 OR PlayStation 4)AND(games OR game)):ps4-&gt; PlayStation 4和games -&gt; game。</a:t>
            </a:r>
            <a:endParaRPr lang="zh-CN" sz="2400">
              <a:latin typeface="Calibri" panose="020F0502020204030204" charset="0"/>
              <a:ea typeface="宋体" panose="02010600030101010101" pitchFamily="2" charset="-122"/>
            </a:endParaRPr>
          </a:p>
          <a:p>
            <a:pPr algn="l">
              <a:buClrTx/>
              <a:buSzTx/>
              <a:buFontTx/>
            </a:pPr>
            <a:endParaRPr lang="zh-CN" sz="240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dirty="0"/>
              <a:t>三段内容页面</a:t>
            </a:r>
            <a:endParaRPr lang="zh-CN" altLang="en-US" dirty="0"/>
          </a:p>
        </p:txBody>
      </p:sp>
      <p:sp>
        <p:nvSpPr>
          <p:cNvPr id="5" name="文本框 4"/>
          <p:cNvSpPr txBox="1"/>
          <p:nvPr/>
        </p:nvSpPr>
        <p:spPr>
          <a:xfrm>
            <a:off x="-71488" y="91404"/>
            <a:ext cx="804864" cy="732508"/>
          </a:xfrm>
          <a:prstGeom prst="rect">
            <a:avLst/>
          </a:prstGeom>
          <a:noFill/>
        </p:spPr>
        <p:txBody>
          <a:bodyPr wrap="square" rtlCol="0">
            <a:spAutoFit/>
          </a:bodyPr>
          <a:lstStyle/>
          <a:p>
            <a:pPr algn="ctr">
              <a:lnSpc>
                <a:spcPct val="130000"/>
              </a:lnSpc>
            </a:pPr>
            <a:r>
              <a:rPr lang="en-US" altLang="zh-CN" sz="3200" spc="100" dirty="0" smtClean="0">
                <a:solidFill>
                  <a:schemeClr val="bg1"/>
                </a:solidFill>
              </a:rPr>
              <a:t>01</a:t>
            </a:r>
            <a:endParaRPr lang="zh-CN" altLang="en-US" sz="3200" spc="100" dirty="0" smtClean="0">
              <a:solidFill>
                <a:schemeClr val="bg1"/>
              </a:solidFill>
            </a:endParaRPr>
          </a:p>
        </p:txBody>
      </p:sp>
      <p:sp>
        <p:nvSpPr>
          <p:cNvPr id="17" name="Freeform 90"/>
          <p:cNvSpPr>
            <a:spLocks noEditPoints="1"/>
          </p:cNvSpPr>
          <p:nvPr/>
        </p:nvSpPr>
        <p:spPr bwMode="auto">
          <a:xfrm>
            <a:off x="1967077" y="2945992"/>
            <a:ext cx="581435" cy="611938"/>
          </a:xfrm>
          <a:custGeom>
            <a:avLst/>
            <a:gdLst>
              <a:gd name="T0" fmla="*/ 2147483647 w 176"/>
              <a:gd name="T1" fmla="*/ 2147483647 h 170"/>
              <a:gd name="T2" fmla="*/ 2147483647 w 176"/>
              <a:gd name="T3" fmla="*/ 2147483647 h 170"/>
              <a:gd name="T4" fmla="*/ 2147483647 w 176"/>
              <a:gd name="T5" fmla="*/ 2147483647 h 170"/>
              <a:gd name="T6" fmla="*/ 2147483647 w 176"/>
              <a:gd name="T7" fmla="*/ 2147483647 h 170"/>
              <a:gd name="T8" fmla="*/ 2147483647 w 176"/>
              <a:gd name="T9" fmla="*/ 2147483647 h 170"/>
              <a:gd name="T10" fmla="*/ 2147483647 w 176"/>
              <a:gd name="T11" fmla="*/ 2147483647 h 170"/>
              <a:gd name="T12" fmla="*/ 2147483647 w 176"/>
              <a:gd name="T13" fmla="*/ 2147483647 h 170"/>
              <a:gd name="T14" fmla="*/ 2147483647 w 176"/>
              <a:gd name="T15" fmla="*/ 2147483647 h 170"/>
              <a:gd name="T16" fmla="*/ 2147483647 w 176"/>
              <a:gd name="T17" fmla="*/ 2147483647 h 170"/>
              <a:gd name="T18" fmla="*/ 2147483647 w 176"/>
              <a:gd name="T19" fmla="*/ 2147483647 h 170"/>
              <a:gd name="T20" fmla="*/ 2147483647 w 176"/>
              <a:gd name="T21" fmla="*/ 2147483647 h 170"/>
              <a:gd name="T22" fmla="*/ 2147483647 w 176"/>
              <a:gd name="T23" fmla="*/ 2147483647 h 170"/>
              <a:gd name="T24" fmla="*/ 2147483647 w 176"/>
              <a:gd name="T25" fmla="*/ 2147483647 h 170"/>
              <a:gd name="T26" fmla="*/ 2147483647 w 176"/>
              <a:gd name="T27" fmla="*/ 2147483647 h 170"/>
              <a:gd name="T28" fmla="*/ 2147483647 w 176"/>
              <a:gd name="T29" fmla="*/ 2147483647 h 170"/>
              <a:gd name="T30" fmla="*/ 2147483647 w 176"/>
              <a:gd name="T31" fmla="*/ 2147483647 h 170"/>
              <a:gd name="T32" fmla="*/ 2147483647 w 176"/>
              <a:gd name="T33" fmla="*/ 2147483647 h 170"/>
              <a:gd name="T34" fmla="*/ 2147483647 w 176"/>
              <a:gd name="T35" fmla="*/ 2147483647 h 170"/>
              <a:gd name="T36" fmla="*/ 2147483647 w 176"/>
              <a:gd name="T37" fmla="*/ 2147483647 h 170"/>
              <a:gd name="T38" fmla="*/ 2147483647 w 176"/>
              <a:gd name="T39" fmla="*/ 2147483647 h 170"/>
              <a:gd name="T40" fmla="*/ 2147483647 w 176"/>
              <a:gd name="T41" fmla="*/ 2147483647 h 170"/>
              <a:gd name="T42" fmla="*/ 2147483647 w 176"/>
              <a:gd name="T43" fmla="*/ 0 h 170"/>
              <a:gd name="T44" fmla="*/ 2147483647 w 176"/>
              <a:gd name="T45" fmla="*/ 2147483647 h 170"/>
              <a:gd name="T46" fmla="*/ 2147483647 w 176"/>
              <a:gd name="T47" fmla="*/ 2147483647 h 170"/>
              <a:gd name="T48" fmla="*/ 2147483647 w 176"/>
              <a:gd name="T49" fmla="*/ 2147483647 h 170"/>
              <a:gd name="T50" fmla="*/ 2147483647 w 176"/>
              <a:gd name="T51" fmla="*/ 2147483647 h 170"/>
              <a:gd name="T52" fmla="*/ 2147483647 w 176"/>
              <a:gd name="T53" fmla="*/ 2147483647 h 170"/>
              <a:gd name="T54" fmla="*/ 2147483647 w 176"/>
              <a:gd name="T55" fmla="*/ 2147483647 h 170"/>
              <a:gd name="T56" fmla="*/ 2147483647 w 176"/>
              <a:gd name="T57" fmla="*/ 2147483647 h 170"/>
              <a:gd name="T58" fmla="*/ 2147483647 w 176"/>
              <a:gd name="T59" fmla="*/ 2147483647 h 170"/>
              <a:gd name="T60" fmla="*/ 2147483647 w 176"/>
              <a:gd name="T61" fmla="*/ 2147483647 h 170"/>
              <a:gd name="T62" fmla="*/ 2147483647 w 176"/>
              <a:gd name="T63" fmla="*/ 2147483647 h 170"/>
              <a:gd name="T64" fmla="*/ 2147483647 w 176"/>
              <a:gd name="T65" fmla="*/ 2147483647 h 170"/>
              <a:gd name="T66" fmla="*/ 2147483647 w 176"/>
              <a:gd name="T67" fmla="*/ 2147483647 h 170"/>
              <a:gd name="T68" fmla="*/ 2147483647 w 176"/>
              <a:gd name="T69" fmla="*/ 2147483647 h 170"/>
              <a:gd name="T70" fmla="*/ 2147483647 w 176"/>
              <a:gd name="T71" fmla="*/ 2147483647 h 170"/>
              <a:gd name="T72" fmla="*/ 2147483647 w 176"/>
              <a:gd name="T73" fmla="*/ 2147483647 h 170"/>
              <a:gd name="T74" fmla="*/ 2147483647 w 176"/>
              <a:gd name="T75" fmla="*/ 2147483647 h 170"/>
              <a:gd name="T76" fmla="*/ 2147483647 w 176"/>
              <a:gd name="T77" fmla="*/ 2147483647 h 170"/>
              <a:gd name="T78" fmla="*/ 2147483647 w 176"/>
              <a:gd name="T79" fmla="*/ 2147483647 h 170"/>
              <a:gd name="T80" fmla="*/ 2147483647 w 176"/>
              <a:gd name="T81" fmla="*/ 2147483647 h 170"/>
              <a:gd name="T82" fmla="*/ 2147483647 w 176"/>
              <a:gd name="T83" fmla="*/ 2147483647 h 170"/>
              <a:gd name="T84" fmla="*/ 2147483647 w 176"/>
              <a:gd name="T85" fmla="*/ 2147483647 h 170"/>
              <a:gd name="T86" fmla="*/ 2147483647 w 176"/>
              <a:gd name="T87" fmla="*/ 2147483647 h 170"/>
              <a:gd name="T88" fmla="*/ 2147483647 w 176"/>
              <a:gd name="T89" fmla="*/ 2147483647 h 170"/>
              <a:gd name="T90" fmla="*/ 2147483647 w 176"/>
              <a:gd name="T91" fmla="*/ 2147483647 h 170"/>
              <a:gd name="T92" fmla="*/ 2147483647 w 176"/>
              <a:gd name="T93" fmla="*/ 2147483647 h 170"/>
              <a:gd name="T94" fmla="*/ 2147483647 w 176"/>
              <a:gd name="T95" fmla="*/ 2147483647 h 170"/>
              <a:gd name="T96" fmla="*/ 2147483647 w 176"/>
              <a:gd name="T97" fmla="*/ 2147483647 h 170"/>
              <a:gd name="T98" fmla="*/ 2147483647 w 176"/>
              <a:gd name="T99" fmla="*/ 2147483647 h 170"/>
              <a:gd name="T100" fmla="*/ 2147483647 w 176"/>
              <a:gd name="T101" fmla="*/ 2147483647 h 170"/>
              <a:gd name="T102" fmla="*/ 2147483647 w 176"/>
              <a:gd name="T103" fmla="*/ 2147483647 h 170"/>
              <a:gd name="T104" fmla="*/ 2147483647 w 176"/>
              <a:gd name="T105" fmla="*/ 2147483647 h 170"/>
              <a:gd name="T106" fmla="*/ 2147483647 w 176"/>
              <a:gd name="T107" fmla="*/ 2147483647 h 170"/>
              <a:gd name="T108" fmla="*/ 2147483647 w 176"/>
              <a:gd name="T109" fmla="*/ 2147483647 h 170"/>
              <a:gd name="T110" fmla="*/ 2147483647 w 176"/>
              <a:gd name="T111" fmla="*/ 2147483647 h 170"/>
              <a:gd name="T112" fmla="*/ 2147483647 w 176"/>
              <a:gd name="T113" fmla="*/ 2147483647 h 170"/>
              <a:gd name="T114" fmla="*/ 2147483647 w 176"/>
              <a:gd name="T115" fmla="*/ 2147483647 h 170"/>
              <a:gd name="T116" fmla="*/ 2147483647 w 176"/>
              <a:gd name="T117" fmla="*/ 2147483647 h 1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6" h="170">
                <a:moveTo>
                  <a:pt x="82" y="170"/>
                </a:moveTo>
                <a:lnTo>
                  <a:pt x="82" y="170"/>
                </a:lnTo>
                <a:lnTo>
                  <a:pt x="68" y="166"/>
                </a:lnTo>
                <a:lnTo>
                  <a:pt x="56" y="162"/>
                </a:lnTo>
                <a:lnTo>
                  <a:pt x="54" y="162"/>
                </a:lnTo>
                <a:lnTo>
                  <a:pt x="40" y="152"/>
                </a:lnTo>
                <a:lnTo>
                  <a:pt x="26" y="138"/>
                </a:lnTo>
                <a:lnTo>
                  <a:pt x="18" y="122"/>
                </a:lnTo>
                <a:lnTo>
                  <a:pt x="12" y="104"/>
                </a:lnTo>
                <a:lnTo>
                  <a:pt x="10" y="96"/>
                </a:lnTo>
                <a:lnTo>
                  <a:pt x="10" y="88"/>
                </a:lnTo>
                <a:lnTo>
                  <a:pt x="12" y="78"/>
                </a:lnTo>
                <a:lnTo>
                  <a:pt x="16" y="68"/>
                </a:lnTo>
                <a:lnTo>
                  <a:pt x="20" y="62"/>
                </a:lnTo>
                <a:lnTo>
                  <a:pt x="26" y="56"/>
                </a:lnTo>
                <a:lnTo>
                  <a:pt x="34" y="54"/>
                </a:lnTo>
                <a:lnTo>
                  <a:pt x="42" y="50"/>
                </a:lnTo>
                <a:lnTo>
                  <a:pt x="40" y="58"/>
                </a:lnTo>
                <a:lnTo>
                  <a:pt x="30" y="62"/>
                </a:lnTo>
                <a:lnTo>
                  <a:pt x="28" y="70"/>
                </a:lnTo>
                <a:lnTo>
                  <a:pt x="26" y="80"/>
                </a:lnTo>
                <a:lnTo>
                  <a:pt x="42" y="80"/>
                </a:lnTo>
                <a:lnTo>
                  <a:pt x="44" y="64"/>
                </a:lnTo>
                <a:lnTo>
                  <a:pt x="56" y="60"/>
                </a:lnTo>
                <a:lnTo>
                  <a:pt x="54" y="80"/>
                </a:lnTo>
                <a:lnTo>
                  <a:pt x="86" y="80"/>
                </a:lnTo>
                <a:lnTo>
                  <a:pt x="86" y="52"/>
                </a:lnTo>
                <a:lnTo>
                  <a:pt x="120" y="42"/>
                </a:lnTo>
                <a:lnTo>
                  <a:pt x="118" y="38"/>
                </a:lnTo>
                <a:lnTo>
                  <a:pt x="86" y="4"/>
                </a:lnTo>
                <a:lnTo>
                  <a:pt x="102" y="6"/>
                </a:lnTo>
                <a:lnTo>
                  <a:pt x="104" y="6"/>
                </a:lnTo>
                <a:lnTo>
                  <a:pt x="116" y="8"/>
                </a:lnTo>
                <a:lnTo>
                  <a:pt x="130" y="14"/>
                </a:lnTo>
                <a:lnTo>
                  <a:pt x="140" y="20"/>
                </a:lnTo>
                <a:lnTo>
                  <a:pt x="150" y="28"/>
                </a:lnTo>
                <a:lnTo>
                  <a:pt x="158" y="38"/>
                </a:lnTo>
                <a:lnTo>
                  <a:pt x="166" y="48"/>
                </a:lnTo>
                <a:lnTo>
                  <a:pt x="170" y="58"/>
                </a:lnTo>
                <a:lnTo>
                  <a:pt x="174" y="70"/>
                </a:lnTo>
                <a:lnTo>
                  <a:pt x="174" y="72"/>
                </a:lnTo>
                <a:lnTo>
                  <a:pt x="176" y="84"/>
                </a:lnTo>
                <a:lnTo>
                  <a:pt x="174" y="98"/>
                </a:lnTo>
                <a:lnTo>
                  <a:pt x="172" y="112"/>
                </a:lnTo>
                <a:lnTo>
                  <a:pt x="166" y="124"/>
                </a:lnTo>
                <a:lnTo>
                  <a:pt x="166" y="126"/>
                </a:lnTo>
                <a:lnTo>
                  <a:pt x="156" y="140"/>
                </a:lnTo>
                <a:lnTo>
                  <a:pt x="142" y="154"/>
                </a:lnTo>
                <a:lnTo>
                  <a:pt x="128" y="162"/>
                </a:lnTo>
                <a:lnTo>
                  <a:pt x="110" y="168"/>
                </a:lnTo>
                <a:lnTo>
                  <a:pt x="108" y="168"/>
                </a:lnTo>
                <a:lnTo>
                  <a:pt x="110" y="168"/>
                </a:lnTo>
                <a:lnTo>
                  <a:pt x="108" y="168"/>
                </a:lnTo>
                <a:lnTo>
                  <a:pt x="96" y="170"/>
                </a:lnTo>
                <a:lnTo>
                  <a:pt x="82" y="170"/>
                </a:lnTo>
                <a:close/>
                <a:moveTo>
                  <a:pt x="98" y="38"/>
                </a:moveTo>
                <a:lnTo>
                  <a:pt x="64" y="0"/>
                </a:lnTo>
                <a:lnTo>
                  <a:pt x="60" y="12"/>
                </a:lnTo>
                <a:lnTo>
                  <a:pt x="48" y="14"/>
                </a:lnTo>
                <a:lnTo>
                  <a:pt x="36" y="18"/>
                </a:lnTo>
                <a:lnTo>
                  <a:pt x="24" y="24"/>
                </a:lnTo>
                <a:lnTo>
                  <a:pt x="16" y="34"/>
                </a:lnTo>
                <a:lnTo>
                  <a:pt x="10" y="44"/>
                </a:lnTo>
                <a:lnTo>
                  <a:pt x="4" y="58"/>
                </a:lnTo>
                <a:lnTo>
                  <a:pt x="0" y="72"/>
                </a:lnTo>
                <a:lnTo>
                  <a:pt x="0" y="88"/>
                </a:lnTo>
                <a:lnTo>
                  <a:pt x="2" y="76"/>
                </a:lnTo>
                <a:lnTo>
                  <a:pt x="6" y="66"/>
                </a:lnTo>
                <a:lnTo>
                  <a:pt x="10" y="56"/>
                </a:lnTo>
                <a:lnTo>
                  <a:pt x="18" y="50"/>
                </a:lnTo>
                <a:lnTo>
                  <a:pt x="26" y="44"/>
                </a:lnTo>
                <a:lnTo>
                  <a:pt x="34" y="40"/>
                </a:lnTo>
                <a:lnTo>
                  <a:pt x="44" y="40"/>
                </a:lnTo>
                <a:lnTo>
                  <a:pt x="54" y="38"/>
                </a:lnTo>
                <a:lnTo>
                  <a:pt x="52" y="50"/>
                </a:lnTo>
                <a:lnTo>
                  <a:pt x="98" y="38"/>
                </a:lnTo>
                <a:close/>
                <a:moveTo>
                  <a:pt x="26" y="92"/>
                </a:moveTo>
                <a:lnTo>
                  <a:pt x="26" y="92"/>
                </a:lnTo>
                <a:lnTo>
                  <a:pt x="28" y="102"/>
                </a:lnTo>
                <a:lnTo>
                  <a:pt x="30" y="110"/>
                </a:lnTo>
                <a:lnTo>
                  <a:pt x="44" y="116"/>
                </a:lnTo>
                <a:lnTo>
                  <a:pt x="42" y="92"/>
                </a:lnTo>
                <a:lnTo>
                  <a:pt x="26" y="92"/>
                </a:lnTo>
                <a:close/>
                <a:moveTo>
                  <a:pt x="38" y="126"/>
                </a:moveTo>
                <a:lnTo>
                  <a:pt x="38" y="126"/>
                </a:lnTo>
                <a:lnTo>
                  <a:pt x="40" y="128"/>
                </a:lnTo>
                <a:lnTo>
                  <a:pt x="46" y="134"/>
                </a:lnTo>
                <a:lnTo>
                  <a:pt x="50" y="138"/>
                </a:lnTo>
                <a:lnTo>
                  <a:pt x="46" y="128"/>
                </a:lnTo>
                <a:lnTo>
                  <a:pt x="38" y="126"/>
                </a:lnTo>
                <a:close/>
                <a:moveTo>
                  <a:pt x="66" y="148"/>
                </a:moveTo>
                <a:lnTo>
                  <a:pt x="66" y="148"/>
                </a:lnTo>
                <a:lnTo>
                  <a:pt x="74" y="152"/>
                </a:lnTo>
                <a:lnTo>
                  <a:pt x="84" y="154"/>
                </a:lnTo>
                <a:lnTo>
                  <a:pt x="86" y="154"/>
                </a:lnTo>
                <a:lnTo>
                  <a:pt x="86" y="134"/>
                </a:lnTo>
                <a:lnTo>
                  <a:pt x="60" y="132"/>
                </a:lnTo>
                <a:lnTo>
                  <a:pt x="66" y="148"/>
                </a:lnTo>
                <a:close/>
                <a:moveTo>
                  <a:pt x="98" y="154"/>
                </a:moveTo>
                <a:lnTo>
                  <a:pt x="98" y="154"/>
                </a:lnTo>
                <a:lnTo>
                  <a:pt x="106" y="152"/>
                </a:lnTo>
                <a:lnTo>
                  <a:pt x="114" y="150"/>
                </a:lnTo>
                <a:lnTo>
                  <a:pt x="120" y="132"/>
                </a:lnTo>
                <a:lnTo>
                  <a:pt x="98" y="134"/>
                </a:lnTo>
                <a:lnTo>
                  <a:pt x="98" y="154"/>
                </a:lnTo>
                <a:close/>
                <a:moveTo>
                  <a:pt x="130" y="142"/>
                </a:moveTo>
                <a:lnTo>
                  <a:pt x="130" y="142"/>
                </a:lnTo>
                <a:lnTo>
                  <a:pt x="132" y="140"/>
                </a:lnTo>
                <a:lnTo>
                  <a:pt x="140" y="134"/>
                </a:lnTo>
                <a:lnTo>
                  <a:pt x="146" y="126"/>
                </a:lnTo>
                <a:lnTo>
                  <a:pt x="134" y="130"/>
                </a:lnTo>
                <a:lnTo>
                  <a:pt x="130" y="142"/>
                </a:lnTo>
                <a:close/>
                <a:moveTo>
                  <a:pt x="154" y="110"/>
                </a:moveTo>
                <a:lnTo>
                  <a:pt x="154" y="110"/>
                </a:lnTo>
                <a:lnTo>
                  <a:pt x="156" y="104"/>
                </a:lnTo>
                <a:lnTo>
                  <a:pt x="158" y="96"/>
                </a:lnTo>
                <a:lnTo>
                  <a:pt x="158" y="94"/>
                </a:lnTo>
                <a:lnTo>
                  <a:pt x="158" y="92"/>
                </a:lnTo>
                <a:lnTo>
                  <a:pt x="138" y="92"/>
                </a:lnTo>
                <a:lnTo>
                  <a:pt x="136" y="116"/>
                </a:lnTo>
                <a:lnTo>
                  <a:pt x="154" y="110"/>
                </a:lnTo>
                <a:close/>
                <a:moveTo>
                  <a:pt x="158" y="80"/>
                </a:moveTo>
                <a:lnTo>
                  <a:pt x="158" y="80"/>
                </a:lnTo>
                <a:lnTo>
                  <a:pt x="156" y="72"/>
                </a:lnTo>
                <a:lnTo>
                  <a:pt x="154" y="62"/>
                </a:lnTo>
                <a:lnTo>
                  <a:pt x="134" y="56"/>
                </a:lnTo>
                <a:lnTo>
                  <a:pt x="138" y="80"/>
                </a:lnTo>
                <a:lnTo>
                  <a:pt x="158" y="80"/>
                </a:lnTo>
                <a:close/>
                <a:moveTo>
                  <a:pt x="144" y="46"/>
                </a:moveTo>
                <a:lnTo>
                  <a:pt x="144" y="46"/>
                </a:lnTo>
                <a:lnTo>
                  <a:pt x="140" y="40"/>
                </a:lnTo>
                <a:lnTo>
                  <a:pt x="128" y="32"/>
                </a:lnTo>
                <a:lnTo>
                  <a:pt x="132" y="42"/>
                </a:lnTo>
                <a:lnTo>
                  <a:pt x="144" y="46"/>
                </a:lnTo>
                <a:close/>
                <a:moveTo>
                  <a:pt x="98" y="50"/>
                </a:moveTo>
                <a:lnTo>
                  <a:pt x="98" y="80"/>
                </a:lnTo>
                <a:lnTo>
                  <a:pt x="126" y="80"/>
                </a:lnTo>
                <a:lnTo>
                  <a:pt x="122" y="52"/>
                </a:lnTo>
                <a:lnTo>
                  <a:pt x="98" y="50"/>
                </a:lnTo>
                <a:close/>
                <a:moveTo>
                  <a:pt x="86" y="122"/>
                </a:moveTo>
                <a:lnTo>
                  <a:pt x="86" y="92"/>
                </a:lnTo>
                <a:lnTo>
                  <a:pt x="54" y="92"/>
                </a:lnTo>
                <a:lnTo>
                  <a:pt x="54" y="106"/>
                </a:lnTo>
                <a:lnTo>
                  <a:pt x="56" y="118"/>
                </a:lnTo>
                <a:lnTo>
                  <a:pt x="72" y="122"/>
                </a:lnTo>
                <a:lnTo>
                  <a:pt x="86" y="122"/>
                </a:lnTo>
                <a:close/>
                <a:moveTo>
                  <a:pt x="124" y="120"/>
                </a:moveTo>
                <a:lnTo>
                  <a:pt x="124" y="120"/>
                </a:lnTo>
                <a:lnTo>
                  <a:pt x="126" y="106"/>
                </a:lnTo>
                <a:lnTo>
                  <a:pt x="126" y="92"/>
                </a:lnTo>
                <a:lnTo>
                  <a:pt x="98" y="92"/>
                </a:lnTo>
                <a:lnTo>
                  <a:pt x="98" y="124"/>
                </a:lnTo>
                <a:lnTo>
                  <a:pt x="110" y="122"/>
                </a:lnTo>
                <a:lnTo>
                  <a:pt x="124" y="120"/>
                </a:lnTo>
                <a:close/>
              </a:path>
            </a:pathLst>
          </a:custGeom>
          <a:solidFill>
            <a:schemeClr val="accent1"/>
          </a:solidFill>
          <a:ln>
            <a:noFill/>
          </a:ln>
        </p:spPr>
        <p:txBody>
          <a:bodyPr/>
          <a:lstStyle/>
          <a:p>
            <a:endParaRPr lang="zh-CN" altLang="en-US"/>
          </a:p>
        </p:txBody>
      </p:sp>
      <p:grpSp>
        <p:nvGrpSpPr>
          <p:cNvPr id="18" name="组合 17"/>
          <p:cNvGrpSpPr/>
          <p:nvPr/>
        </p:nvGrpSpPr>
        <p:grpSpPr>
          <a:xfrm>
            <a:off x="9643488" y="2945507"/>
            <a:ext cx="535198" cy="606558"/>
            <a:chOff x="7902950" y="2241736"/>
            <a:chExt cx="452437" cy="512762"/>
          </a:xfrm>
          <a:solidFill>
            <a:schemeClr val="accent1"/>
          </a:solidFill>
        </p:grpSpPr>
        <p:sp>
          <p:nvSpPr>
            <p:cNvPr id="19" name="Freeform 660"/>
            <p:cNvSpPr/>
            <p:nvPr/>
          </p:nvSpPr>
          <p:spPr bwMode="auto">
            <a:xfrm>
              <a:off x="8036300" y="2241736"/>
              <a:ext cx="185738" cy="269875"/>
            </a:xfrm>
            <a:custGeom>
              <a:avLst/>
              <a:gdLst>
                <a:gd name="T0" fmla="*/ 47 w 72"/>
                <a:gd name="T1" fmla="*/ 28 h 105"/>
                <a:gd name="T2" fmla="*/ 56 w 72"/>
                <a:gd name="T3" fmla="*/ 11 h 105"/>
                <a:gd name="T4" fmla="*/ 55 w 72"/>
                <a:gd name="T5" fmla="*/ 6 h 105"/>
                <a:gd name="T6" fmla="*/ 49 w 72"/>
                <a:gd name="T7" fmla="*/ 7 h 105"/>
                <a:gd name="T8" fmla="*/ 44 w 72"/>
                <a:gd name="T9" fmla="*/ 17 h 105"/>
                <a:gd name="T10" fmla="*/ 47 w 72"/>
                <a:gd name="T11" fmla="*/ 5 h 105"/>
                <a:gd name="T12" fmla="*/ 44 w 72"/>
                <a:gd name="T13" fmla="*/ 1 h 105"/>
                <a:gd name="T14" fmla="*/ 39 w 72"/>
                <a:gd name="T15" fmla="*/ 4 h 105"/>
                <a:gd name="T16" fmla="*/ 35 w 72"/>
                <a:gd name="T17" fmla="*/ 18 h 105"/>
                <a:gd name="T18" fmla="*/ 32 w 72"/>
                <a:gd name="T19" fmla="*/ 4 h 105"/>
                <a:gd name="T20" fmla="*/ 28 w 72"/>
                <a:gd name="T21" fmla="*/ 0 h 105"/>
                <a:gd name="T22" fmla="*/ 25 w 72"/>
                <a:gd name="T23" fmla="*/ 5 h 105"/>
                <a:gd name="T24" fmla="*/ 27 w 72"/>
                <a:gd name="T25" fmla="*/ 15 h 105"/>
                <a:gd name="T26" fmla="*/ 23 w 72"/>
                <a:gd name="T27" fmla="*/ 7 h 105"/>
                <a:gd name="T28" fmla="*/ 18 w 72"/>
                <a:gd name="T29" fmla="*/ 5 h 105"/>
                <a:gd name="T30" fmla="*/ 16 w 72"/>
                <a:gd name="T31" fmla="*/ 10 h 105"/>
                <a:gd name="T32" fmla="*/ 23 w 72"/>
                <a:gd name="T33" fmla="*/ 28 h 105"/>
                <a:gd name="T34" fmla="*/ 0 w 72"/>
                <a:gd name="T35" fmla="*/ 28 h 105"/>
                <a:gd name="T36" fmla="*/ 0 w 72"/>
                <a:gd name="T37" fmla="*/ 105 h 105"/>
                <a:gd name="T38" fmla="*/ 72 w 72"/>
                <a:gd name="T39" fmla="*/ 105 h 105"/>
                <a:gd name="T40" fmla="*/ 72 w 72"/>
                <a:gd name="T41" fmla="*/ 28 h 105"/>
                <a:gd name="T42" fmla="*/ 47 w 72"/>
                <a:gd name="T43"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105">
                  <a:moveTo>
                    <a:pt x="47" y="28"/>
                  </a:moveTo>
                  <a:cubicBezTo>
                    <a:pt x="56" y="11"/>
                    <a:pt x="56" y="11"/>
                    <a:pt x="56" y="11"/>
                  </a:cubicBezTo>
                  <a:cubicBezTo>
                    <a:pt x="57" y="9"/>
                    <a:pt x="56" y="7"/>
                    <a:pt x="55" y="6"/>
                  </a:cubicBezTo>
                  <a:cubicBezTo>
                    <a:pt x="53" y="5"/>
                    <a:pt x="50" y="5"/>
                    <a:pt x="49" y="7"/>
                  </a:cubicBezTo>
                  <a:cubicBezTo>
                    <a:pt x="44" y="17"/>
                    <a:pt x="44" y="17"/>
                    <a:pt x="44" y="17"/>
                  </a:cubicBezTo>
                  <a:cubicBezTo>
                    <a:pt x="47" y="5"/>
                    <a:pt x="47" y="5"/>
                    <a:pt x="47" y="5"/>
                  </a:cubicBezTo>
                  <a:cubicBezTo>
                    <a:pt x="47" y="3"/>
                    <a:pt x="46" y="1"/>
                    <a:pt x="44" y="1"/>
                  </a:cubicBezTo>
                  <a:cubicBezTo>
                    <a:pt x="41" y="0"/>
                    <a:pt x="39" y="1"/>
                    <a:pt x="39" y="4"/>
                  </a:cubicBezTo>
                  <a:cubicBezTo>
                    <a:pt x="35" y="18"/>
                    <a:pt x="35" y="18"/>
                    <a:pt x="35" y="18"/>
                  </a:cubicBezTo>
                  <a:cubicBezTo>
                    <a:pt x="32" y="4"/>
                    <a:pt x="32" y="4"/>
                    <a:pt x="32" y="4"/>
                  </a:cubicBezTo>
                  <a:cubicBezTo>
                    <a:pt x="32" y="1"/>
                    <a:pt x="30" y="0"/>
                    <a:pt x="28" y="0"/>
                  </a:cubicBezTo>
                  <a:cubicBezTo>
                    <a:pt x="26" y="1"/>
                    <a:pt x="24" y="3"/>
                    <a:pt x="25" y="5"/>
                  </a:cubicBezTo>
                  <a:cubicBezTo>
                    <a:pt x="27" y="15"/>
                    <a:pt x="27" y="15"/>
                    <a:pt x="27" y="15"/>
                  </a:cubicBezTo>
                  <a:cubicBezTo>
                    <a:pt x="23" y="7"/>
                    <a:pt x="23" y="7"/>
                    <a:pt x="23" y="7"/>
                  </a:cubicBezTo>
                  <a:cubicBezTo>
                    <a:pt x="22" y="5"/>
                    <a:pt x="20" y="4"/>
                    <a:pt x="18" y="5"/>
                  </a:cubicBezTo>
                  <a:cubicBezTo>
                    <a:pt x="16" y="6"/>
                    <a:pt x="15" y="8"/>
                    <a:pt x="16" y="10"/>
                  </a:cubicBezTo>
                  <a:cubicBezTo>
                    <a:pt x="23" y="28"/>
                    <a:pt x="23" y="28"/>
                    <a:pt x="23" y="28"/>
                  </a:cubicBezTo>
                  <a:cubicBezTo>
                    <a:pt x="0" y="28"/>
                    <a:pt x="0" y="28"/>
                    <a:pt x="0" y="28"/>
                  </a:cubicBezTo>
                  <a:cubicBezTo>
                    <a:pt x="0" y="105"/>
                    <a:pt x="0" y="105"/>
                    <a:pt x="0" y="105"/>
                  </a:cubicBezTo>
                  <a:cubicBezTo>
                    <a:pt x="72" y="105"/>
                    <a:pt x="72" y="105"/>
                    <a:pt x="72" y="105"/>
                  </a:cubicBezTo>
                  <a:cubicBezTo>
                    <a:pt x="72" y="28"/>
                    <a:pt x="72" y="28"/>
                    <a:pt x="72" y="28"/>
                  </a:cubicBezTo>
                  <a:lnTo>
                    <a:pt x="47"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61"/>
            <p:cNvSpPr/>
            <p:nvPr/>
          </p:nvSpPr>
          <p:spPr bwMode="auto">
            <a:xfrm>
              <a:off x="7902950" y="2306823"/>
              <a:ext cx="187325" cy="447675"/>
            </a:xfrm>
            <a:custGeom>
              <a:avLst/>
              <a:gdLst>
                <a:gd name="T0" fmla="*/ 69 w 73"/>
                <a:gd name="T1" fmla="*/ 121 h 175"/>
                <a:gd name="T2" fmla="*/ 35 w 73"/>
                <a:gd name="T3" fmla="*/ 60 h 175"/>
                <a:gd name="T4" fmla="*/ 28 w 73"/>
                <a:gd name="T5" fmla="*/ 58 h 175"/>
                <a:gd name="T6" fmla="*/ 23 w 73"/>
                <a:gd name="T7" fmla="*/ 62 h 175"/>
                <a:gd name="T8" fmla="*/ 21 w 73"/>
                <a:gd name="T9" fmla="*/ 68 h 175"/>
                <a:gd name="T10" fmla="*/ 51 w 73"/>
                <a:gd name="T11" fmla="*/ 121 h 175"/>
                <a:gd name="T12" fmla="*/ 48 w 73"/>
                <a:gd name="T13" fmla="*/ 121 h 175"/>
                <a:gd name="T14" fmla="*/ 16 w 73"/>
                <a:gd name="T15" fmla="*/ 75 h 175"/>
                <a:gd name="T16" fmla="*/ 16 w 73"/>
                <a:gd name="T17" fmla="*/ 4 h 175"/>
                <a:gd name="T18" fmla="*/ 11 w 73"/>
                <a:gd name="T19" fmla="*/ 0 h 175"/>
                <a:gd name="T20" fmla="*/ 4 w 73"/>
                <a:gd name="T21" fmla="*/ 0 h 175"/>
                <a:gd name="T22" fmla="*/ 0 w 73"/>
                <a:gd name="T23" fmla="*/ 4 h 175"/>
                <a:gd name="T24" fmla="*/ 0 w 73"/>
                <a:gd name="T25" fmla="*/ 78 h 175"/>
                <a:gd name="T26" fmla="*/ 0 w 73"/>
                <a:gd name="T27" fmla="*/ 79 h 175"/>
                <a:gd name="T28" fmla="*/ 1 w 73"/>
                <a:gd name="T29" fmla="*/ 81 h 175"/>
                <a:gd name="T30" fmla="*/ 34 w 73"/>
                <a:gd name="T31" fmla="*/ 128 h 175"/>
                <a:gd name="T32" fmla="*/ 34 w 73"/>
                <a:gd name="T33" fmla="*/ 170 h 175"/>
                <a:gd name="T34" fmla="*/ 38 w 73"/>
                <a:gd name="T35" fmla="*/ 175 h 175"/>
                <a:gd name="T36" fmla="*/ 68 w 73"/>
                <a:gd name="T37" fmla="*/ 175 h 175"/>
                <a:gd name="T38" fmla="*/ 73 w 73"/>
                <a:gd name="T39" fmla="*/ 170 h 175"/>
                <a:gd name="T40" fmla="*/ 73 w 73"/>
                <a:gd name="T41" fmla="*/ 125 h 175"/>
                <a:gd name="T42" fmla="*/ 69 w 73"/>
                <a:gd name="T43" fmla="*/ 12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75">
                  <a:moveTo>
                    <a:pt x="69" y="121"/>
                  </a:moveTo>
                  <a:cubicBezTo>
                    <a:pt x="35" y="60"/>
                    <a:pt x="35" y="60"/>
                    <a:pt x="35" y="60"/>
                  </a:cubicBezTo>
                  <a:cubicBezTo>
                    <a:pt x="33" y="58"/>
                    <a:pt x="31" y="57"/>
                    <a:pt x="28" y="58"/>
                  </a:cubicBezTo>
                  <a:cubicBezTo>
                    <a:pt x="23" y="62"/>
                    <a:pt x="23" y="62"/>
                    <a:pt x="23" y="62"/>
                  </a:cubicBezTo>
                  <a:cubicBezTo>
                    <a:pt x="20" y="63"/>
                    <a:pt x="20" y="66"/>
                    <a:pt x="21" y="68"/>
                  </a:cubicBezTo>
                  <a:cubicBezTo>
                    <a:pt x="51" y="121"/>
                    <a:pt x="51" y="121"/>
                    <a:pt x="51" y="121"/>
                  </a:cubicBezTo>
                  <a:cubicBezTo>
                    <a:pt x="48" y="121"/>
                    <a:pt x="48" y="121"/>
                    <a:pt x="48" y="121"/>
                  </a:cubicBezTo>
                  <a:cubicBezTo>
                    <a:pt x="16" y="75"/>
                    <a:pt x="16" y="75"/>
                    <a:pt x="16" y="75"/>
                  </a:cubicBezTo>
                  <a:cubicBezTo>
                    <a:pt x="16" y="4"/>
                    <a:pt x="16" y="4"/>
                    <a:pt x="16" y="4"/>
                  </a:cubicBezTo>
                  <a:cubicBezTo>
                    <a:pt x="16" y="2"/>
                    <a:pt x="14" y="0"/>
                    <a:pt x="11" y="0"/>
                  </a:cubicBezTo>
                  <a:cubicBezTo>
                    <a:pt x="4" y="0"/>
                    <a:pt x="4" y="0"/>
                    <a:pt x="4" y="0"/>
                  </a:cubicBezTo>
                  <a:cubicBezTo>
                    <a:pt x="2" y="0"/>
                    <a:pt x="0" y="2"/>
                    <a:pt x="0" y="4"/>
                  </a:cubicBezTo>
                  <a:cubicBezTo>
                    <a:pt x="0" y="78"/>
                    <a:pt x="0" y="78"/>
                    <a:pt x="0" y="78"/>
                  </a:cubicBezTo>
                  <a:cubicBezTo>
                    <a:pt x="0" y="78"/>
                    <a:pt x="0" y="79"/>
                    <a:pt x="0" y="79"/>
                  </a:cubicBezTo>
                  <a:cubicBezTo>
                    <a:pt x="0" y="80"/>
                    <a:pt x="0" y="81"/>
                    <a:pt x="1" y="81"/>
                  </a:cubicBezTo>
                  <a:cubicBezTo>
                    <a:pt x="34" y="128"/>
                    <a:pt x="34" y="128"/>
                    <a:pt x="34" y="128"/>
                  </a:cubicBezTo>
                  <a:cubicBezTo>
                    <a:pt x="34" y="170"/>
                    <a:pt x="34" y="170"/>
                    <a:pt x="34" y="170"/>
                  </a:cubicBezTo>
                  <a:cubicBezTo>
                    <a:pt x="34" y="173"/>
                    <a:pt x="36" y="175"/>
                    <a:pt x="38" y="175"/>
                  </a:cubicBezTo>
                  <a:cubicBezTo>
                    <a:pt x="68" y="175"/>
                    <a:pt x="68" y="175"/>
                    <a:pt x="68" y="175"/>
                  </a:cubicBezTo>
                  <a:cubicBezTo>
                    <a:pt x="71" y="175"/>
                    <a:pt x="73" y="173"/>
                    <a:pt x="73" y="170"/>
                  </a:cubicBezTo>
                  <a:cubicBezTo>
                    <a:pt x="73" y="125"/>
                    <a:pt x="73" y="125"/>
                    <a:pt x="73" y="125"/>
                  </a:cubicBezTo>
                  <a:cubicBezTo>
                    <a:pt x="73" y="123"/>
                    <a:pt x="71" y="121"/>
                    <a:pt x="69"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62"/>
            <p:cNvSpPr/>
            <p:nvPr/>
          </p:nvSpPr>
          <p:spPr bwMode="auto">
            <a:xfrm>
              <a:off x="8168062" y="2306823"/>
              <a:ext cx="187325" cy="447675"/>
            </a:xfrm>
            <a:custGeom>
              <a:avLst/>
              <a:gdLst>
                <a:gd name="T0" fmla="*/ 69 w 73"/>
                <a:gd name="T1" fmla="*/ 0 h 175"/>
                <a:gd name="T2" fmla="*/ 62 w 73"/>
                <a:gd name="T3" fmla="*/ 0 h 175"/>
                <a:gd name="T4" fmla="*/ 57 w 73"/>
                <a:gd name="T5" fmla="*/ 4 h 175"/>
                <a:gd name="T6" fmla="*/ 57 w 73"/>
                <a:gd name="T7" fmla="*/ 75 h 175"/>
                <a:gd name="T8" fmla="*/ 25 w 73"/>
                <a:gd name="T9" fmla="*/ 121 h 175"/>
                <a:gd name="T10" fmla="*/ 22 w 73"/>
                <a:gd name="T11" fmla="*/ 121 h 175"/>
                <a:gd name="T12" fmla="*/ 52 w 73"/>
                <a:gd name="T13" fmla="*/ 68 h 175"/>
                <a:gd name="T14" fmla="*/ 50 w 73"/>
                <a:gd name="T15" fmla="*/ 62 h 175"/>
                <a:gd name="T16" fmla="*/ 45 w 73"/>
                <a:gd name="T17" fmla="*/ 58 h 175"/>
                <a:gd name="T18" fmla="*/ 38 w 73"/>
                <a:gd name="T19" fmla="*/ 60 h 175"/>
                <a:gd name="T20" fmla="*/ 4 w 73"/>
                <a:gd name="T21" fmla="*/ 121 h 175"/>
                <a:gd name="T22" fmla="*/ 0 w 73"/>
                <a:gd name="T23" fmla="*/ 125 h 175"/>
                <a:gd name="T24" fmla="*/ 0 w 73"/>
                <a:gd name="T25" fmla="*/ 170 h 175"/>
                <a:gd name="T26" fmla="*/ 5 w 73"/>
                <a:gd name="T27" fmla="*/ 175 h 175"/>
                <a:gd name="T28" fmla="*/ 35 w 73"/>
                <a:gd name="T29" fmla="*/ 175 h 175"/>
                <a:gd name="T30" fmla="*/ 39 w 73"/>
                <a:gd name="T31" fmla="*/ 170 h 175"/>
                <a:gd name="T32" fmla="*/ 39 w 73"/>
                <a:gd name="T33" fmla="*/ 128 h 175"/>
                <a:gd name="T34" fmla="*/ 72 w 73"/>
                <a:gd name="T35" fmla="*/ 81 h 175"/>
                <a:gd name="T36" fmla="*/ 73 w 73"/>
                <a:gd name="T37" fmla="*/ 79 h 175"/>
                <a:gd name="T38" fmla="*/ 73 w 73"/>
                <a:gd name="T39" fmla="*/ 78 h 175"/>
                <a:gd name="T40" fmla="*/ 73 w 73"/>
                <a:gd name="T41" fmla="*/ 4 h 175"/>
                <a:gd name="T42" fmla="*/ 69 w 73"/>
                <a:gd name="T4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175">
                  <a:moveTo>
                    <a:pt x="69" y="0"/>
                  </a:moveTo>
                  <a:cubicBezTo>
                    <a:pt x="62" y="0"/>
                    <a:pt x="62" y="0"/>
                    <a:pt x="62" y="0"/>
                  </a:cubicBezTo>
                  <a:cubicBezTo>
                    <a:pt x="59" y="0"/>
                    <a:pt x="57" y="2"/>
                    <a:pt x="57" y="4"/>
                  </a:cubicBezTo>
                  <a:cubicBezTo>
                    <a:pt x="57" y="75"/>
                    <a:pt x="57" y="75"/>
                    <a:pt x="57" y="75"/>
                  </a:cubicBezTo>
                  <a:cubicBezTo>
                    <a:pt x="25" y="121"/>
                    <a:pt x="25" y="121"/>
                    <a:pt x="25" y="121"/>
                  </a:cubicBezTo>
                  <a:cubicBezTo>
                    <a:pt x="22" y="121"/>
                    <a:pt x="22" y="121"/>
                    <a:pt x="22" y="121"/>
                  </a:cubicBezTo>
                  <a:cubicBezTo>
                    <a:pt x="52" y="68"/>
                    <a:pt x="52" y="68"/>
                    <a:pt x="52" y="68"/>
                  </a:cubicBezTo>
                  <a:cubicBezTo>
                    <a:pt x="53" y="66"/>
                    <a:pt x="53" y="63"/>
                    <a:pt x="50" y="62"/>
                  </a:cubicBezTo>
                  <a:cubicBezTo>
                    <a:pt x="45" y="58"/>
                    <a:pt x="45" y="58"/>
                    <a:pt x="45" y="58"/>
                  </a:cubicBezTo>
                  <a:cubicBezTo>
                    <a:pt x="42" y="57"/>
                    <a:pt x="40" y="58"/>
                    <a:pt x="38" y="60"/>
                  </a:cubicBezTo>
                  <a:cubicBezTo>
                    <a:pt x="4" y="121"/>
                    <a:pt x="4" y="121"/>
                    <a:pt x="4" y="121"/>
                  </a:cubicBezTo>
                  <a:cubicBezTo>
                    <a:pt x="2" y="121"/>
                    <a:pt x="0" y="123"/>
                    <a:pt x="0" y="125"/>
                  </a:cubicBezTo>
                  <a:cubicBezTo>
                    <a:pt x="0" y="170"/>
                    <a:pt x="0" y="170"/>
                    <a:pt x="0" y="170"/>
                  </a:cubicBezTo>
                  <a:cubicBezTo>
                    <a:pt x="0" y="173"/>
                    <a:pt x="2" y="175"/>
                    <a:pt x="5" y="175"/>
                  </a:cubicBezTo>
                  <a:cubicBezTo>
                    <a:pt x="35" y="175"/>
                    <a:pt x="35" y="175"/>
                    <a:pt x="35" y="175"/>
                  </a:cubicBezTo>
                  <a:cubicBezTo>
                    <a:pt x="37" y="175"/>
                    <a:pt x="39" y="173"/>
                    <a:pt x="39" y="170"/>
                  </a:cubicBezTo>
                  <a:cubicBezTo>
                    <a:pt x="39" y="128"/>
                    <a:pt x="39" y="128"/>
                    <a:pt x="39" y="128"/>
                  </a:cubicBezTo>
                  <a:cubicBezTo>
                    <a:pt x="72" y="81"/>
                    <a:pt x="72" y="81"/>
                    <a:pt x="72" y="81"/>
                  </a:cubicBezTo>
                  <a:cubicBezTo>
                    <a:pt x="73" y="81"/>
                    <a:pt x="73" y="80"/>
                    <a:pt x="73" y="79"/>
                  </a:cubicBezTo>
                  <a:cubicBezTo>
                    <a:pt x="73" y="79"/>
                    <a:pt x="73" y="78"/>
                    <a:pt x="73" y="78"/>
                  </a:cubicBezTo>
                  <a:cubicBezTo>
                    <a:pt x="73" y="4"/>
                    <a:pt x="73" y="4"/>
                    <a:pt x="73" y="4"/>
                  </a:cubicBezTo>
                  <a:cubicBezTo>
                    <a:pt x="73" y="2"/>
                    <a:pt x="71" y="0"/>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Freeform 5"/>
          <p:cNvSpPr>
            <a:spLocks noEditPoints="1"/>
          </p:cNvSpPr>
          <p:nvPr/>
        </p:nvSpPr>
        <p:spPr bwMode="auto">
          <a:xfrm>
            <a:off x="5563544" y="2945794"/>
            <a:ext cx="862982" cy="501845"/>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23" name="文本框 22"/>
          <p:cNvSpPr txBox="1"/>
          <p:nvPr/>
        </p:nvSpPr>
        <p:spPr>
          <a:xfrm>
            <a:off x="1003935" y="3830955"/>
            <a:ext cx="2444750" cy="460375"/>
          </a:xfrm>
          <a:prstGeom prst="rect">
            <a:avLst/>
          </a:prstGeom>
          <a:noFill/>
        </p:spPr>
        <p:txBody>
          <a:bodyPr wrap="square" rtlCol="0">
            <a:spAutoFit/>
          </a:bodyPr>
          <a:lstStyle/>
          <a:p>
            <a:pPr algn="r"/>
            <a:r>
              <a:rPr lang="en-US" altLang="zh-CN" sz="2400" dirty="0">
                <a:solidFill>
                  <a:schemeClr val="tx1"/>
                </a:solidFill>
                <a:cs typeface="+mn-ea"/>
                <a:sym typeface="+mn-lt"/>
              </a:rPr>
              <a:t>query-query转换</a:t>
            </a:r>
            <a:endParaRPr lang="en-US" altLang="zh-CN" sz="2400" spc="100" dirty="0" smtClean="0">
              <a:solidFill>
                <a:schemeClr val="tx1"/>
              </a:solidFill>
              <a:latin typeface="+mj-ea"/>
              <a:ea typeface="+mj-ea"/>
              <a:cs typeface="+mn-ea"/>
              <a:sym typeface="+mn-lt"/>
            </a:endParaRPr>
          </a:p>
        </p:txBody>
      </p:sp>
      <p:sp>
        <p:nvSpPr>
          <p:cNvPr id="25" name="文本框 24"/>
          <p:cNvSpPr txBox="1"/>
          <p:nvPr/>
        </p:nvSpPr>
        <p:spPr>
          <a:xfrm>
            <a:off x="1245093" y="4540868"/>
            <a:ext cx="2025401" cy="645160"/>
          </a:xfrm>
          <a:prstGeom prst="rect">
            <a:avLst/>
          </a:prstGeom>
          <a:noFill/>
        </p:spPr>
        <p:txBody>
          <a:bodyPr wrap="square" rtlCol="0">
            <a:spAutoFit/>
          </a:bodyPr>
          <a:lstStyle/>
          <a:p>
            <a:pPr algn="l"/>
            <a:r>
              <a:rPr lang="en-US" altLang="zh-CN" dirty="0">
                <a:solidFill>
                  <a:schemeClr val="tx1">
                    <a:lumMod val="75000"/>
                    <a:lumOff val="25000"/>
                  </a:schemeClr>
                </a:solidFill>
                <a:cs typeface="+mn-ea"/>
                <a:sym typeface="+mn-lt"/>
              </a:rPr>
              <a:t>由同一用户会话中的成对查询生成</a:t>
            </a:r>
            <a:endParaRPr lang="zh-CN" altLang="en-US" spc="100" dirty="0">
              <a:latin typeface="+mn-ea"/>
            </a:endParaRPr>
          </a:p>
        </p:txBody>
      </p:sp>
      <p:sp>
        <p:nvSpPr>
          <p:cNvPr id="26" name="文本框 25"/>
          <p:cNvSpPr txBox="1"/>
          <p:nvPr/>
        </p:nvSpPr>
        <p:spPr>
          <a:xfrm>
            <a:off x="4959350" y="3830955"/>
            <a:ext cx="2272030" cy="460375"/>
          </a:xfrm>
          <a:prstGeom prst="rect">
            <a:avLst/>
          </a:prstGeom>
          <a:noFill/>
        </p:spPr>
        <p:txBody>
          <a:bodyPr wrap="square" rtlCol="0">
            <a:spAutoFit/>
          </a:bodyPr>
          <a:lstStyle/>
          <a:p>
            <a:pPr algn="r"/>
            <a:r>
              <a:rPr lang="en-US" altLang="zh-CN" sz="2400" dirty="0">
                <a:solidFill>
                  <a:schemeClr val="tx1"/>
                </a:solidFill>
                <a:cs typeface="+mn-ea"/>
                <a:sym typeface="+mn-lt"/>
              </a:rPr>
              <a:t>query-item转换</a:t>
            </a:r>
            <a:endParaRPr lang="en-US" altLang="zh-CN" sz="2400" spc="100" dirty="0" smtClean="0">
              <a:solidFill>
                <a:schemeClr val="tx1"/>
              </a:solidFill>
              <a:latin typeface="+mj-ea"/>
              <a:ea typeface="+mj-ea"/>
              <a:cs typeface="+mn-ea"/>
              <a:sym typeface="+mn-lt"/>
            </a:endParaRPr>
          </a:p>
        </p:txBody>
      </p:sp>
      <p:sp>
        <p:nvSpPr>
          <p:cNvPr id="27" name="文本框 26"/>
          <p:cNvSpPr txBox="1"/>
          <p:nvPr/>
        </p:nvSpPr>
        <p:spPr>
          <a:xfrm>
            <a:off x="5083300" y="4540868"/>
            <a:ext cx="2025401" cy="922020"/>
          </a:xfrm>
          <a:prstGeom prst="rect">
            <a:avLst/>
          </a:prstGeom>
          <a:noFill/>
        </p:spPr>
        <p:txBody>
          <a:bodyPr wrap="square" rtlCol="0">
            <a:spAutoFit/>
          </a:bodyPr>
          <a:lstStyle/>
          <a:p>
            <a:pPr algn="l">
              <a:buClrTx/>
              <a:buSzTx/>
              <a:buFontTx/>
            </a:pPr>
            <a:r>
              <a:rPr lang="en-US" altLang="zh-CN" dirty="0">
                <a:solidFill>
                  <a:schemeClr val="tx1">
                    <a:lumMod val="75000"/>
                    <a:lumOff val="25000"/>
                  </a:schemeClr>
                </a:solidFill>
                <a:cs typeface="+mn-ea"/>
                <a:sym typeface="+mn-ea"/>
              </a:rPr>
              <a:t>在同一个SRP中成对的查询和点击的项目标题</a:t>
            </a:r>
            <a:endParaRPr lang="zh-CN" altLang="en-US" spc="100" dirty="0">
              <a:latin typeface="+mn-ea"/>
            </a:endParaRPr>
          </a:p>
        </p:txBody>
      </p:sp>
      <p:sp>
        <p:nvSpPr>
          <p:cNvPr id="28" name="文本框 27"/>
          <p:cNvSpPr txBox="1"/>
          <p:nvPr/>
        </p:nvSpPr>
        <p:spPr>
          <a:xfrm>
            <a:off x="8744585" y="3917315"/>
            <a:ext cx="2214880" cy="460375"/>
          </a:xfrm>
          <a:prstGeom prst="rect">
            <a:avLst/>
          </a:prstGeom>
          <a:noFill/>
        </p:spPr>
        <p:txBody>
          <a:bodyPr wrap="square" rtlCol="0">
            <a:spAutoFit/>
          </a:bodyPr>
          <a:lstStyle/>
          <a:p>
            <a:pPr algn="r"/>
            <a:r>
              <a:rPr lang="en-US" altLang="zh-CN" sz="2400" dirty="0">
                <a:solidFill>
                  <a:schemeClr val="tx1"/>
                </a:solidFill>
                <a:cs typeface="+mn-ea"/>
                <a:sym typeface="+mn-lt"/>
              </a:rPr>
              <a:t>item-item转换</a:t>
            </a:r>
            <a:endParaRPr lang="en-US" altLang="zh-CN" sz="2400" spc="100" dirty="0" smtClean="0">
              <a:solidFill>
                <a:schemeClr val="tx1"/>
              </a:solidFill>
              <a:latin typeface="+mj-ea"/>
              <a:ea typeface="+mj-ea"/>
              <a:cs typeface="+mn-ea"/>
              <a:sym typeface="+mn-lt"/>
            </a:endParaRPr>
          </a:p>
        </p:txBody>
      </p:sp>
      <p:sp>
        <p:nvSpPr>
          <p:cNvPr id="29" name="文本框 28"/>
          <p:cNvSpPr txBox="1"/>
          <p:nvPr/>
        </p:nvSpPr>
        <p:spPr>
          <a:xfrm>
            <a:off x="9143497" y="4540868"/>
            <a:ext cx="2025401" cy="1170305"/>
          </a:xfrm>
          <a:prstGeom prst="rect">
            <a:avLst/>
          </a:prstGeom>
          <a:noFill/>
        </p:spPr>
        <p:txBody>
          <a:bodyPr wrap="square" rtlCol="0">
            <a:spAutoFit/>
          </a:bodyPr>
          <a:lstStyle/>
          <a:p>
            <a:pPr algn="l">
              <a:lnSpc>
                <a:spcPct val="100000"/>
              </a:lnSpc>
              <a:buClrTx/>
              <a:buSzTx/>
              <a:buFontTx/>
            </a:pPr>
            <a:r>
              <a:rPr lang="en-US" altLang="zh-CN" dirty="0">
                <a:solidFill>
                  <a:schemeClr val="tx1">
                    <a:lumMod val="75000"/>
                    <a:lumOff val="25000"/>
                  </a:schemeClr>
                </a:solidFill>
                <a:cs typeface="+mn-ea"/>
                <a:sym typeface="+mn-ea"/>
              </a:rPr>
              <a:t>在同一个服务请求(同一个查询)中显示的项目对</a:t>
            </a:r>
            <a:endParaRPr lang="en-US" altLang="zh-CN" dirty="0">
              <a:solidFill>
                <a:schemeClr val="tx1">
                  <a:lumMod val="75000"/>
                  <a:lumOff val="25000"/>
                </a:schemeClr>
              </a:solidFill>
              <a:cs typeface="+mn-ea"/>
            </a:endParaRPr>
          </a:p>
        </p:txBody>
      </p:sp>
      <p:sp>
        <p:nvSpPr>
          <p:cNvPr id="3" name="文本框 2"/>
          <p:cNvSpPr txBox="1"/>
          <p:nvPr/>
        </p:nvSpPr>
        <p:spPr>
          <a:xfrm>
            <a:off x="827405" y="1464945"/>
            <a:ext cx="10537825" cy="829945"/>
          </a:xfrm>
          <a:prstGeom prst="rect">
            <a:avLst/>
          </a:prstGeom>
          <a:noFill/>
        </p:spPr>
        <p:txBody>
          <a:bodyPr wrap="square" rtlCol="0" anchor="t">
            <a:spAutoFit/>
          </a:bodyPr>
          <a:p>
            <a:pPr algn="l"/>
            <a:r>
              <a:rPr lang="en-US" altLang="zh-CN" sz="2400" dirty="0">
                <a:solidFill>
                  <a:schemeClr val="tx1"/>
                </a:solidFill>
                <a:cs typeface="+mn-ea"/>
                <a:sym typeface="+mn-lt"/>
              </a:rPr>
              <a:t>我们处理用户行为数据，收集查询和项目标题。我们在语义学习函数中使用这些数据，该函数对三种类型的转换进行建模，以生成潜在的同义词候选</a:t>
            </a:r>
            <a:r>
              <a:rPr lang="zh-CN" altLang="en-US" sz="2400" dirty="0">
                <a:solidFill>
                  <a:schemeClr val="tx1"/>
                </a:solidFill>
                <a:cs typeface="+mn-ea"/>
                <a:sym typeface="+mn-lt"/>
              </a:rPr>
              <a:t>。</a:t>
            </a:r>
            <a:endParaRPr lang="zh-CN" altLang="en-US" sz="2400" spc="100" dirty="0" smtClean="0">
              <a:solidFill>
                <a:schemeClr val="tx1"/>
              </a:solidFill>
              <a:cs typeface="+mn-ea"/>
              <a:sym typeface="+mn-lt"/>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自定义 1">
      <a:majorFont>
        <a:latin typeface="Arial Black"/>
        <a:ea typeface="微软雅黑"/>
        <a:cs typeface=""/>
      </a:majorFont>
      <a:minorFont>
        <a:latin typeface="Arial"/>
        <a:ea typeface="微软雅黑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30000"/>
          </a:lnSpc>
          <a:defRPr spc="1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2933</Words>
  <Application>WPS 演示</Application>
  <PresentationFormat>宽屏</PresentationFormat>
  <Paragraphs>204</Paragraphs>
  <Slides>21</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21</vt:i4>
      </vt:variant>
    </vt:vector>
  </HeadingPairs>
  <TitlesOfParts>
    <vt:vector size="37" baseType="lpstr">
      <vt:lpstr>Arial</vt:lpstr>
      <vt:lpstr>宋体</vt:lpstr>
      <vt:lpstr>Wingdings</vt:lpstr>
      <vt:lpstr>华文新魏</vt:lpstr>
      <vt:lpstr>Calibri</vt:lpstr>
      <vt:lpstr>Times New Roman</vt:lpstr>
      <vt:lpstr>Arial Black</vt:lpstr>
      <vt:lpstr>微软雅黑</vt:lpstr>
      <vt:lpstr>Arial Unicode MS</vt:lpstr>
      <vt:lpstr>微软雅黑Light</vt:lpstr>
      <vt:lpstr>黑体</vt:lpstr>
      <vt:lpstr>等线</vt:lpstr>
      <vt:lpstr>华文宋体</vt:lpstr>
      <vt:lpstr>华文中宋</vt:lpstr>
      <vt:lpstr>Office 主题​​</vt:lpstr>
      <vt:lpstr>1_OfficePLUS</vt:lpstr>
      <vt:lpstr>Query Rewriting using Automatic Synonym Extraction for E-commerce Search</vt:lpstr>
      <vt:lpstr>PowerPoint 演示文稿</vt:lpstr>
      <vt:lpstr>PowerPoint 演示文稿</vt:lpstr>
      <vt:lpstr>查询重写</vt:lpstr>
      <vt:lpstr>引言</vt:lpstr>
      <vt:lpstr>PowerPoint 演示文稿</vt:lpstr>
      <vt:lpstr>同义词生成和评估框架</vt:lpstr>
      <vt:lpstr>同义词生成和评估框架</vt:lpstr>
      <vt:lpstr>三段内容页面</vt:lpstr>
      <vt:lpstr>查询重写的同义词词典生成</vt:lpstr>
      <vt:lpstr>基于ML分类器的同义词选择</vt:lpstr>
      <vt:lpstr>基于ML分类器的同义词选择</vt:lpstr>
      <vt:lpstr>基于ML分类器的同义词选择</vt:lpstr>
      <vt:lpstr>PowerPoint 演示文稿</vt:lpstr>
      <vt:lpstr>ML分类器结果</vt:lpstr>
      <vt:lpstr>ML分类器结果</vt:lpstr>
      <vt:lpstr>查询重写的召回影响</vt:lpstr>
      <vt:lpstr>查询重写实例</vt:lpstr>
      <vt:lpstr>PowerPoint 演示文稿</vt:lpstr>
      <vt:lpstr>结论</vt:lpstr>
      <vt:lpstr>感谢您的观看</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宸枭</cp:lastModifiedBy>
  <cp:revision>586</cp:revision>
  <dcterms:created xsi:type="dcterms:W3CDTF">2020-04-18T09:43:00Z</dcterms:created>
  <dcterms:modified xsi:type="dcterms:W3CDTF">2020-12-11T02:43:51Z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2052-11.1.0.10024</vt:lpwstr>
  </property>
</Properties>
</file>